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6" r:id="rId2"/>
    <p:sldId id="272" r:id="rId3"/>
    <p:sldId id="281" r:id="rId4"/>
    <p:sldId id="257" r:id="rId5"/>
    <p:sldId id="258" r:id="rId6"/>
    <p:sldId id="262" r:id="rId7"/>
    <p:sldId id="260" r:id="rId8"/>
    <p:sldId id="271" r:id="rId9"/>
    <p:sldId id="288" r:id="rId10"/>
    <p:sldId id="295" r:id="rId11"/>
    <p:sldId id="301" r:id="rId12"/>
    <p:sldId id="296" r:id="rId13"/>
    <p:sldId id="261" r:id="rId14"/>
    <p:sldId id="302" r:id="rId15"/>
  </p:sldIdLst>
  <p:sldSz cx="9144000" cy="6858000" type="screen4x3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*" initials="*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8" autoAdjust="0"/>
    <p:restoredTop sz="94673" autoAdjust="0"/>
  </p:normalViewPr>
  <p:slideViewPr>
    <p:cSldViewPr>
      <p:cViewPr>
        <p:scale>
          <a:sx n="75" d="100"/>
          <a:sy n="75" d="100"/>
        </p:scale>
        <p:origin x="-1212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79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view3D>
      <c:rotX val="2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1891865816078912E-2"/>
          <c:y val="8.6501499833351855E-2"/>
          <c:w val="0.66399161667222217"/>
          <c:h val="0.76816353738473531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Lbls>
            <c:dLbl>
              <c:idx val="0"/>
              <c:layout>
                <c:manualLayout>
                  <c:x val="-7.3995241351719809E-2"/>
                  <c:y val="-0.3655468852657884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4.5123667180249183E-2"/>
                  <c:y val="-2.509779345617741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b="1">
                    <a:latin typeface="+mj-lt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Arkusz1!$A$2:$A$3</c:f>
              <c:strCache>
                <c:ptCount val="2"/>
                <c:pt idx="0">
                  <c:v>tak</c:v>
                </c:pt>
                <c:pt idx="1">
                  <c:v>nie</c:v>
                </c:pt>
              </c:strCache>
            </c:strRef>
          </c:cat>
          <c:val>
            <c:numRef>
              <c:f>Arkusz1!$B$2:$B$3</c:f>
              <c:numCache>
                <c:formatCode>General</c:formatCode>
                <c:ptCount val="2"/>
                <c:pt idx="0">
                  <c:v>3813</c:v>
                </c:pt>
                <c:pt idx="1">
                  <c:v>125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7677055944401274"/>
          <c:y val="0.12253194089545606"/>
          <c:w val="0.16703178813465169"/>
          <c:h val="0.68439895567159226"/>
        </c:manualLayout>
      </c:layout>
      <c:overlay val="0"/>
      <c:txPr>
        <a:bodyPr/>
        <a:lstStyle/>
        <a:p>
          <a:pPr>
            <a:defRPr sz="999" b="0">
              <a:latin typeface="+mj-lt"/>
            </a:defRPr>
          </a:pPr>
          <a:endParaRPr lang="pl-PL"/>
        </a:p>
      </c:txPr>
    </c:legend>
    <c:plotVisOnly val="1"/>
    <c:dispBlanksAs val="zero"/>
    <c:showDLblsOverMax val="0"/>
  </c:chart>
  <c:txPr>
    <a:bodyPr/>
    <a:lstStyle/>
    <a:p>
      <a:pPr>
        <a:defRPr>
          <a:latin typeface="Arial Narrow" pitchFamily="34" charset="0"/>
        </a:defRPr>
      </a:pPr>
      <a:endParaRPr lang="pl-P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2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8080161854768584E-2"/>
          <c:y val="0.14293992580536763"/>
          <c:w val="0.60253415814268552"/>
          <c:h val="0.69844973273688038"/>
        </c:manualLayout>
      </c:layout>
      <c:pie3DChart>
        <c:varyColors val="1"/>
        <c:ser>
          <c:idx val="0"/>
          <c:order val="0"/>
          <c:dLbls>
            <c:dLbl>
              <c:idx val="3"/>
              <c:layout>
                <c:manualLayout>
                  <c:x val="6.230137587782869E-4"/>
                  <c:y val="-5.1922273920305434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5.2019640863491534E-2"/>
                  <c:y val="-4.9177304541477784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Arkusz1!$A$2:$A$6</c:f>
              <c:strCache>
                <c:ptCount val="5"/>
                <c:pt idx="0">
                  <c:v>zdecydowanie przydatne</c:v>
                </c:pt>
                <c:pt idx="1">
                  <c:v>raczej przydatne</c:v>
                </c:pt>
                <c:pt idx="2">
                  <c:v>raczej nieprzydatne</c:v>
                </c:pt>
                <c:pt idx="3">
                  <c:v>zdecydowanie nieprzydatne</c:v>
                </c:pt>
                <c:pt idx="4">
                  <c:v>nie wiem</c:v>
                </c:pt>
              </c:strCache>
            </c:strRef>
          </c:cat>
          <c:val>
            <c:numRef>
              <c:f>Arkusz1!$B$2:$B$6</c:f>
              <c:numCache>
                <c:formatCode>General</c:formatCode>
                <c:ptCount val="5"/>
                <c:pt idx="0">
                  <c:v>1897</c:v>
                </c:pt>
                <c:pt idx="1">
                  <c:v>1582</c:v>
                </c:pt>
                <c:pt idx="2">
                  <c:v>160</c:v>
                </c:pt>
                <c:pt idx="3">
                  <c:v>145</c:v>
                </c:pt>
                <c:pt idx="4">
                  <c:v>153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7655456702730243"/>
          <c:y val="0.15039220949654175"/>
          <c:w val="0.30984461692373488"/>
          <c:h val="0.76016861528672564"/>
        </c:manualLayout>
      </c:layout>
      <c:overlay val="0"/>
    </c:legend>
    <c:plotVisOnly val="1"/>
    <c:dispBlanksAs val="zero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92BD53-EFC5-419E-A728-2638A32A3E9C}" type="datetimeFigureOut">
              <a:rPr lang="pl-PL" smtClean="0"/>
              <a:t>2015-02-25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8053AE-F70B-49D5-9B8F-5EBEF63543B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225571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04A60B-F4F5-4DE8-AB98-1C77DDEB95EE}" type="datetimeFigureOut">
              <a:rPr lang="pl-PL" smtClean="0"/>
              <a:pPr/>
              <a:t>2015-02-25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CB5819-5AB1-4208-87C9-D0B2C0D7AFE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3909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CB5819-5AB1-4208-87C9-D0B2C0D7AFE2}" type="slidenum">
              <a:rPr lang="pl-PL" smtClean="0"/>
              <a:pPr/>
              <a:t>2</a:t>
            </a:fld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CB5819-5AB1-4208-87C9-D0B2C0D7AFE2}" type="slidenum">
              <a:rPr lang="pl-PL" smtClean="0"/>
              <a:pPr/>
              <a:t>3</a:t>
            </a:fld>
            <a:endParaRPr 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CB5819-5AB1-4208-87C9-D0B2C0D7AFE2}" type="slidenum">
              <a:rPr lang="pl-PL" smtClean="0"/>
              <a:pPr/>
              <a:t>7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1B3ED4B-03D8-4713-84FA-122CD80856A5}" type="datetimeFigureOut">
              <a:rPr lang="pl-PL" smtClean="0"/>
              <a:pPr/>
              <a:t>2015-02-25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pl-PL"/>
          </a:p>
        </p:txBody>
      </p:sp>
      <p:sp>
        <p:nvSpPr>
          <p:cNvPr id="10" name="Prostokąt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ostokąt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Prostokąt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Prostokąt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Łącznik prosty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Łącznik prosty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Łącznik prosty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Łącznik prosty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Łącznik prosty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Łącznik prosty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Prostokąt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a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a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a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71D321E-D633-4ED3-A1CE-34FE6FD8D03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1B3ED4B-03D8-4713-84FA-122CD80856A5}" type="datetimeFigureOut">
              <a:rPr lang="pl-PL" smtClean="0"/>
              <a:pPr/>
              <a:t>2015-02-25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71D321E-D633-4ED3-A1CE-34FE6FD8D03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1B3ED4B-03D8-4713-84FA-122CD80856A5}" type="datetimeFigureOut">
              <a:rPr lang="pl-PL" smtClean="0"/>
              <a:pPr/>
              <a:t>2015-02-25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pl-PL"/>
          </a:p>
        </p:txBody>
      </p:sp>
      <p:sp>
        <p:nvSpPr>
          <p:cNvPr id="9" name="Prostokąt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stokąt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ostokąt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ostokąt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Łącznik prosty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Łącznik prosty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Łącznik prosty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Łącznik prosty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Łącznik prosty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Prostokąt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a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a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a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Łącznik prosty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71D321E-D633-4ED3-A1CE-34FE6FD8D03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3ED4B-03D8-4713-84FA-122CD80856A5}" type="datetimeFigureOut">
              <a:rPr lang="pl-PL" smtClean="0"/>
              <a:pPr/>
              <a:t>2015-02-25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321E-D633-4ED3-A1CE-34FE6FD8D03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3ED4B-03D8-4713-84FA-122CD80856A5}" type="datetimeFigureOut">
              <a:rPr lang="pl-PL" smtClean="0"/>
              <a:pPr/>
              <a:t>2015-02-25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321E-D633-4ED3-A1CE-34FE6FD8D03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4" name="Symbol zastępczy tekstu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1B3ED4B-03D8-4713-84FA-122CD80856A5}" type="datetimeFigureOut">
              <a:rPr lang="pl-PL" smtClean="0"/>
              <a:pPr/>
              <a:t>2015-02-25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71D321E-D633-4ED3-A1CE-34FE6FD8D03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3ED4B-03D8-4713-84FA-122CD80856A5}" type="datetimeFigureOut">
              <a:rPr lang="pl-PL" smtClean="0"/>
              <a:pPr/>
              <a:t>2015-02-25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321E-D633-4ED3-A1CE-34FE6FD8D03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Łącznik prosty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Łącznik prosty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rostokąt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Łącznik prosty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Symbol zastępczy zawartości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1" name="Symbol zastępczy daty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1B3ED4B-03D8-4713-84FA-122CD80856A5}" type="datetimeFigureOut">
              <a:rPr lang="pl-PL" smtClean="0"/>
              <a:pPr/>
              <a:t>2015-02-25</a:t>
            </a:fld>
            <a:endParaRPr lang="pl-PL"/>
          </a:p>
        </p:txBody>
      </p:sp>
      <p:sp>
        <p:nvSpPr>
          <p:cNvPr id="22" name="Symbol zastępczy numeru slajdu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71D321E-D633-4ED3-A1CE-34FE6FD8D03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3" name="Symbol zastępczy stopki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Łącznik prosty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a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0" name="Łącznik prosty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Prostokąt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Łącznik prosty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Łącznik prosty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Łącznik prosty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ymbol zastępczy daty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1B3ED4B-03D8-4713-84FA-122CD80856A5}" type="datetimeFigureOut">
              <a:rPr lang="pl-PL" smtClean="0"/>
              <a:pPr/>
              <a:t>2015-02-25</a:t>
            </a:fld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71D321E-D633-4ED3-A1CE-34FE6FD8D03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1" name="Symbol zastępczy stopki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3ED4B-03D8-4713-84FA-122CD80856A5}" type="datetimeFigureOut">
              <a:rPr lang="pl-PL" smtClean="0"/>
              <a:pPr/>
              <a:t>2015-02-25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321E-D633-4ED3-A1CE-34FE6FD8D03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3ED4B-03D8-4713-84FA-122CD80856A5}" type="datetimeFigureOut">
              <a:rPr lang="pl-PL" smtClean="0"/>
              <a:pPr/>
              <a:t>2015-02-25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321E-D633-4ED3-A1CE-34FE6FD8D03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Łącznik prosty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1B3ED4B-03D8-4713-84FA-122CD80856A5}" type="datetimeFigureOut">
              <a:rPr lang="pl-PL" smtClean="0"/>
              <a:pPr/>
              <a:t>2015-02-25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Prostokąt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Łącznik prosty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ipsa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71D321E-D633-4ED3-A1CE-34FE6FD8D03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ramowewytyczne.pl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UNIA\PR_POKL_2007-13\DKS\Ramowe  Wytyczne\promocja\logotypy - wzory oznaczeń\szablony oznaczeń\logo_kolo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0"/>
            <a:ext cx="7884368" cy="1159553"/>
          </a:xfrm>
          <a:prstGeom prst="rect">
            <a:avLst/>
          </a:prstGeom>
          <a:noFill/>
        </p:spPr>
      </p:pic>
      <p:sp>
        <p:nvSpPr>
          <p:cNvPr id="6" name="Symbol zastępczy zawartości 2"/>
          <p:cNvSpPr txBox="1">
            <a:spLocks/>
          </p:cNvSpPr>
          <p:nvPr/>
        </p:nvSpPr>
        <p:spPr>
          <a:xfrm>
            <a:off x="1676400" y="6309320"/>
            <a:ext cx="7467600" cy="260648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pl-PL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Projekt dofinansowany ze środków Unii Europejskiej w ramach Europejskiego Funduszu Społecznego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2" descr="O:\POKL_2007-13\DKS\Ramowe  Wytyczne\promocja\Kampania informacyjno-promocyjna\OSTATECZNE_KANAŁY_INF\banerki_zanimowane_wszystkie_formaty\ramoweWytyczne_600x20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2700" y="3212976"/>
            <a:ext cx="5715000" cy="1905000"/>
          </a:xfrm>
          <a:prstGeom prst="rect">
            <a:avLst/>
          </a:prstGeom>
          <a:noFill/>
        </p:spPr>
      </p:pic>
      <p:sp>
        <p:nvSpPr>
          <p:cNvPr id="3" name="Tytuł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2429508" y="1412776"/>
            <a:ext cx="58381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b="1" dirty="0" smtClean="0">
                <a:solidFill>
                  <a:srgbClr val="002060"/>
                </a:solidFill>
                <a:latin typeface="+mj-lt"/>
              </a:rPr>
              <a:t>Ramowe wytyczne w zakresie projektowania obiektów, pomieszczeń oraz przystosowania stanowisk pracy dla osób niepełnosprawnych o specyficznych potrzebach</a:t>
            </a:r>
            <a:endParaRPr lang="pl-PL" sz="20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467600" cy="936104"/>
          </a:xfrm>
        </p:spPr>
        <p:txBody>
          <a:bodyPr/>
          <a:lstStyle/>
          <a:p>
            <a:pPr algn="ctr"/>
            <a:r>
              <a:rPr lang="pl-PL" b="1" dirty="0" smtClean="0"/>
              <a:t>tło realizacji projektu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67544" y="1340768"/>
            <a:ext cx="5472608" cy="4989168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endParaRPr lang="pl-PL" sz="2000" dirty="0" smtClean="0"/>
          </a:p>
          <a:p>
            <a:r>
              <a:rPr lang="pl-PL" sz="3000" dirty="0" smtClean="0">
                <a:solidFill>
                  <a:srgbClr val="CC0000"/>
                </a:solidFill>
                <a:latin typeface="+mj-lt"/>
              </a:rPr>
              <a:t>Tylko </a:t>
            </a:r>
            <a:r>
              <a:rPr lang="pl-PL" sz="3000" dirty="0" smtClean="0">
                <a:solidFill>
                  <a:srgbClr val="CC0000"/>
                </a:solidFill>
                <a:latin typeface="+mj-lt"/>
              </a:rPr>
              <a:t>znikomy procent budynków użyteczności publicznej w Polsce</a:t>
            </a:r>
            <a:r>
              <a:rPr lang="pl-PL" sz="3000" dirty="0" smtClean="0">
                <a:latin typeface="+mj-lt"/>
              </a:rPr>
              <a:t> jest rzeczywiście dostępny dla osób niepełnosprawnych, zarówno tych korzystających jako klienci jak </a:t>
            </a:r>
            <a:br>
              <a:rPr lang="pl-PL" sz="3000" dirty="0" smtClean="0">
                <a:latin typeface="+mj-lt"/>
              </a:rPr>
            </a:br>
            <a:r>
              <a:rPr lang="pl-PL" sz="3000" dirty="0" smtClean="0">
                <a:latin typeface="+mj-lt"/>
              </a:rPr>
              <a:t>i tych pracujących w takich budynkach</a:t>
            </a:r>
            <a:r>
              <a:rPr lang="pl-PL" sz="3000" dirty="0" smtClean="0">
                <a:latin typeface="+mj-lt"/>
                <a:cs typeface="Times New Roman"/>
              </a:rPr>
              <a:t>*</a:t>
            </a:r>
            <a:r>
              <a:rPr lang="pl-PL" sz="3000" dirty="0" smtClean="0">
                <a:latin typeface="+mj-lt"/>
              </a:rPr>
              <a:t>,</a:t>
            </a:r>
          </a:p>
          <a:p>
            <a:pPr marL="0" indent="0">
              <a:buNone/>
            </a:pPr>
            <a:endParaRPr lang="pl-PL" sz="3000" dirty="0" smtClean="0">
              <a:latin typeface="+mj-lt"/>
            </a:endParaRPr>
          </a:p>
          <a:p>
            <a:r>
              <a:rPr lang="pl-PL" sz="3000" dirty="0" smtClean="0">
                <a:solidFill>
                  <a:srgbClr val="CC0000"/>
                </a:solidFill>
                <a:latin typeface="+mj-lt"/>
              </a:rPr>
              <a:t>Główną barierą </a:t>
            </a:r>
            <a:r>
              <a:rPr lang="pl-PL" sz="3000" dirty="0" smtClean="0">
                <a:latin typeface="+mj-lt"/>
              </a:rPr>
              <a:t>zgłaszaną przez pracodawców utrudniającą podjęcie decyzji o zatrudnieniu ON jest niedostosowania infrastruktura (69% pracodawców</a:t>
            </a:r>
            <a:r>
              <a:rPr lang="pl-PL" sz="3000" dirty="0" smtClean="0">
                <a:latin typeface="+mj-lt"/>
              </a:rPr>
              <a:t>),</a:t>
            </a:r>
            <a:r>
              <a:rPr lang="pl-PL" sz="3000" dirty="0" smtClean="0">
                <a:latin typeface="+mj-lt"/>
                <a:cs typeface="Times New Roman"/>
              </a:rPr>
              <a:t>**</a:t>
            </a:r>
            <a:r>
              <a:rPr lang="pl-PL" sz="3000" dirty="0" smtClean="0">
                <a:latin typeface="+mj-lt"/>
              </a:rPr>
              <a:t> </a:t>
            </a:r>
            <a:r>
              <a:rPr lang="pl-PL" sz="3000" dirty="0" smtClean="0">
                <a:latin typeface="+mj-lt"/>
              </a:rPr>
              <a:t>co często wynika </a:t>
            </a:r>
            <a:r>
              <a:rPr lang="pl-PL" sz="3000" dirty="0" smtClean="0">
                <a:latin typeface="+mj-lt"/>
              </a:rPr>
              <a:t>           z niskiego </a:t>
            </a:r>
            <a:r>
              <a:rPr lang="pl-PL" sz="3000" dirty="0" smtClean="0">
                <a:latin typeface="+mj-lt"/>
              </a:rPr>
              <a:t>stopnia wiedzy pracodawców </a:t>
            </a:r>
            <a:r>
              <a:rPr lang="pl-PL" sz="3000" dirty="0" smtClean="0">
                <a:latin typeface="+mj-lt"/>
              </a:rPr>
              <a:t> w tym </a:t>
            </a:r>
            <a:r>
              <a:rPr lang="pl-PL" sz="3000" dirty="0" smtClean="0">
                <a:latin typeface="+mj-lt"/>
              </a:rPr>
              <a:t>zakresie.</a:t>
            </a:r>
          </a:p>
          <a:p>
            <a:endParaRPr lang="pl-PL" sz="2000" dirty="0" smtClean="0"/>
          </a:p>
          <a:p>
            <a:pPr>
              <a:buNone/>
            </a:pPr>
            <a:r>
              <a:rPr lang="pl-PL" sz="1400" dirty="0" smtClean="0">
                <a:latin typeface="Times New Roman"/>
                <a:cs typeface="Times New Roman"/>
              </a:rPr>
              <a:t>* </a:t>
            </a:r>
            <a:r>
              <a:rPr lang="pl-PL" sz="1400" dirty="0" smtClean="0"/>
              <a:t>Raport Rzecznika Praw Obywatelskich, „Dostępność infrastruktury Publicznej dla Osób z Niepełnosprawnością”, Warszawa 2011 r.</a:t>
            </a:r>
          </a:p>
          <a:p>
            <a:pPr algn="just">
              <a:buNone/>
            </a:pPr>
            <a:r>
              <a:rPr lang="pl-PL" sz="1400" dirty="0" smtClean="0">
                <a:latin typeface="Times New Roman"/>
                <a:cs typeface="Times New Roman"/>
              </a:rPr>
              <a:t>**  </a:t>
            </a:r>
            <a:r>
              <a:rPr lang="pl-PL" sz="1400" dirty="0" smtClean="0">
                <a:latin typeface="+mj-lt"/>
                <a:cs typeface="Times New Roman"/>
              </a:rPr>
              <a:t>R</a:t>
            </a:r>
            <a:r>
              <a:rPr lang="pl-PL" sz="1400" dirty="0" smtClean="0">
                <a:latin typeface="+mj-lt"/>
              </a:rPr>
              <a:t>aport Instytutu Spraw Publicznych, „Pracodawcy o zatrudnianiu ON" , Warszawa 2009 r.</a:t>
            </a:r>
          </a:p>
        </p:txBody>
      </p:sp>
      <p:pic>
        <p:nvPicPr>
          <p:cNvPr id="4" name="Picture 2" descr="K:\UNIA\PR_POKL_2007-13\DKS\Ramowe  Wytyczne\promocja\logotypy - wzory oznaczeń\szablony oznaczeń\logo_kolo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71400"/>
            <a:ext cx="8626920" cy="1268760"/>
          </a:xfrm>
          <a:prstGeom prst="rect">
            <a:avLst/>
          </a:prstGeom>
          <a:noFill/>
        </p:spPr>
      </p:pic>
      <p:sp>
        <p:nvSpPr>
          <p:cNvPr id="6" name="Symbol zastępczy zawartości 2"/>
          <p:cNvSpPr txBox="1">
            <a:spLocks/>
          </p:cNvSpPr>
          <p:nvPr/>
        </p:nvSpPr>
        <p:spPr>
          <a:xfrm>
            <a:off x="611560" y="6453336"/>
            <a:ext cx="7467600" cy="260648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pl-PL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Projekt dofinansowany ze środków Unii Europejskiej w ramach Europejskiego Funduszu Społecznego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844824"/>
            <a:ext cx="2474771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8" y="3717032"/>
            <a:ext cx="2466779" cy="1976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467600" cy="936104"/>
          </a:xfrm>
        </p:spPr>
        <p:txBody>
          <a:bodyPr/>
          <a:lstStyle/>
          <a:p>
            <a:pPr algn="ctr"/>
            <a:r>
              <a:rPr lang="pl-PL" b="1" dirty="0" smtClean="0"/>
              <a:t>tło realizacji projektu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67544" y="1772816"/>
            <a:ext cx="7467600" cy="4557120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pl-PL" sz="2600" dirty="0" smtClean="0"/>
              <a:t>Działania projektu </a:t>
            </a:r>
            <a:r>
              <a:rPr lang="pl-PL" sz="2600" b="1" dirty="0" smtClean="0"/>
              <a:t>„Ramowe wytyczne…” </a:t>
            </a:r>
            <a:r>
              <a:rPr lang="pl-PL" sz="2600" dirty="0" smtClean="0"/>
              <a:t>wpisują się </a:t>
            </a:r>
            <a:br>
              <a:rPr lang="pl-PL" sz="2600" dirty="0" smtClean="0"/>
            </a:br>
            <a:r>
              <a:rPr lang="pl-PL" sz="2600" dirty="0" smtClean="0"/>
              <a:t>w nurt projektowania uniwersalnego i </a:t>
            </a:r>
            <a:r>
              <a:rPr lang="pl-PL" sz="2600" dirty="0" smtClean="0"/>
              <a:t>pokazują, że:</a:t>
            </a:r>
            <a:endParaRPr lang="pl-PL" sz="2600" dirty="0" smtClean="0"/>
          </a:p>
          <a:p>
            <a:pPr marL="0" indent="0">
              <a:buNone/>
            </a:pPr>
            <a:endParaRPr lang="pl-PL" sz="2800" dirty="0" smtClean="0"/>
          </a:p>
          <a:p>
            <a:pPr algn="just">
              <a:buFont typeface="Wingdings" panose="05000000000000000000" pitchFamily="2" charset="2"/>
              <a:buChar char="ü"/>
            </a:pPr>
            <a:r>
              <a:rPr lang="pl-PL" dirty="0" smtClean="0">
                <a:solidFill>
                  <a:srgbClr val="FF0000"/>
                </a:solidFill>
              </a:rPr>
              <a:t>Warto</a:t>
            </a:r>
            <a:r>
              <a:rPr lang="pl-PL" dirty="0" smtClean="0"/>
              <a:t> dostosowywać miejsca pracy na potrzeby osób niepełnosprawnych, bo nie ogranicza się wówczas do nikogo</a:t>
            </a:r>
            <a:br>
              <a:rPr lang="pl-PL" dirty="0" smtClean="0"/>
            </a:br>
            <a:r>
              <a:rPr lang="pl-PL" dirty="0" smtClean="0"/>
              <a:t> i każdy może się czuć dobrze w firmie. 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pl-PL" dirty="0" smtClean="0"/>
          </a:p>
          <a:p>
            <a:pPr algn="just">
              <a:buFont typeface="Wingdings" panose="05000000000000000000" pitchFamily="2" charset="2"/>
              <a:buChar char="ü"/>
            </a:pPr>
            <a:r>
              <a:rPr lang="pl-PL" dirty="0" smtClean="0">
                <a:solidFill>
                  <a:srgbClr val="FF0000"/>
                </a:solidFill>
              </a:rPr>
              <a:t>Niewiele wysiłku </a:t>
            </a:r>
            <a:r>
              <a:rPr lang="pl-PL" dirty="0" smtClean="0"/>
              <a:t>trzeba włożyć w wyposażenie miejsc pracy, tak by firma była przyjazna dla każdego bez względu na wiek, płeć czy poziom sprawności.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pl-PL" dirty="0" smtClean="0"/>
          </a:p>
          <a:p>
            <a:pPr algn="just">
              <a:buFont typeface="Wingdings" panose="05000000000000000000" pitchFamily="2" charset="2"/>
              <a:buChar char="ü"/>
            </a:pPr>
            <a:r>
              <a:rPr lang="pl-PL" dirty="0" smtClean="0">
                <a:solidFill>
                  <a:srgbClr val="FF0000"/>
                </a:solidFill>
              </a:rPr>
              <a:t>Projektowanie</a:t>
            </a:r>
            <a:r>
              <a:rPr lang="pl-PL" dirty="0" smtClean="0"/>
              <a:t> stanowisk pracy zgodnie z zasadami ergonomii pozwala na zatrudnienie każdego bez względu na poziom niepełnosprawności. </a:t>
            </a:r>
            <a:endParaRPr lang="pl-PL" b="1" dirty="0" smtClean="0"/>
          </a:p>
          <a:p>
            <a:endParaRPr lang="pl-PL" dirty="0"/>
          </a:p>
        </p:txBody>
      </p:sp>
      <p:pic>
        <p:nvPicPr>
          <p:cNvPr id="4" name="Picture 2" descr="K:\UNIA\PR_POKL_2007-13\DKS\Ramowe  Wytyczne\promocja\logotypy - wzory oznaczeń\szablony oznaczeń\logo_kolo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71400"/>
            <a:ext cx="8626920" cy="1268760"/>
          </a:xfrm>
          <a:prstGeom prst="rect">
            <a:avLst/>
          </a:prstGeom>
          <a:noFill/>
        </p:spPr>
      </p:pic>
      <p:sp>
        <p:nvSpPr>
          <p:cNvPr id="6" name="Symbol zastępczy zawartości 2"/>
          <p:cNvSpPr txBox="1">
            <a:spLocks/>
          </p:cNvSpPr>
          <p:nvPr/>
        </p:nvSpPr>
        <p:spPr>
          <a:xfrm>
            <a:off x="611560" y="6453336"/>
            <a:ext cx="7467600" cy="260648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pl-PL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Projekt dofinansowany ze środków Unii Europejskiej w ramach Europejskiego Funduszu Społecznego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467600" cy="936104"/>
          </a:xfrm>
        </p:spPr>
        <p:txBody>
          <a:bodyPr/>
          <a:lstStyle/>
          <a:p>
            <a:pPr algn="ctr"/>
            <a:r>
              <a:rPr lang="pl-PL" b="1" dirty="0" smtClean="0"/>
              <a:t>podstawowe informacje o projekcie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67544" y="1556792"/>
            <a:ext cx="7467600" cy="3888432"/>
          </a:xfrm>
        </p:spPr>
        <p:txBody>
          <a:bodyPr>
            <a:normAutofit/>
          </a:bodyPr>
          <a:lstStyle/>
          <a:p>
            <a:pPr algn="just"/>
            <a:endParaRPr lang="pl-PL" sz="2000" dirty="0" smtClean="0"/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pl-PL" sz="2000" i="1" dirty="0" smtClean="0"/>
              <a:t>Ramowe </a:t>
            </a:r>
            <a:r>
              <a:rPr lang="pl-PL" sz="2000" i="1" dirty="0" smtClean="0"/>
              <a:t>wytyczne... </a:t>
            </a:r>
            <a:r>
              <a:rPr lang="pl-PL" sz="2000" dirty="0"/>
              <a:t>s</a:t>
            </a:r>
            <a:r>
              <a:rPr lang="pl-PL" sz="2000" dirty="0" smtClean="0"/>
              <a:t>ą projektem </a:t>
            </a:r>
            <a:r>
              <a:rPr lang="pl-PL" sz="2000" dirty="0" smtClean="0"/>
              <a:t>systemowym realizowanym przez </a:t>
            </a:r>
            <a:r>
              <a:rPr lang="pl-PL" sz="2000" dirty="0" smtClean="0">
                <a:solidFill>
                  <a:srgbClr val="CC3300"/>
                </a:solidFill>
              </a:rPr>
              <a:t>Państwowy Fundusz Rehabilitacji Osób Niepełnosprawnych </a:t>
            </a:r>
            <a:r>
              <a:rPr lang="pl-PL" sz="2000" dirty="0" smtClean="0"/>
              <a:t>w partnerstwie z </a:t>
            </a:r>
            <a:r>
              <a:rPr lang="pl-PL" sz="2000" dirty="0" smtClean="0">
                <a:solidFill>
                  <a:srgbClr val="CC3300"/>
                </a:solidFill>
              </a:rPr>
              <a:t>Centralnym Instytutem Ochrony Pracy – Państwowym Instytutem Badawczym,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pl-PL" sz="2000" dirty="0" smtClean="0"/>
              <a:t>Projekt realizowany jest w ramach Działania 1.3, </a:t>
            </a:r>
            <a:r>
              <a:rPr lang="pl-PL" sz="2000" dirty="0" err="1" smtClean="0"/>
              <a:t>Poddziałania</a:t>
            </a:r>
            <a:r>
              <a:rPr lang="pl-PL" sz="2000" dirty="0" smtClean="0"/>
              <a:t> 1.3.6. Programu Operacyjnego Kapitał Ludzki 2007-2013,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pl-PL" sz="2000" dirty="0" smtClean="0"/>
              <a:t>Termin realizacji projektu: </a:t>
            </a:r>
            <a:r>
              <a:rPr lang="pl-PL" sz="2000" dirty="0" smtClean="0">
                <a:solidFill>
                  <a:srgbClr val="CC3300"/>
                </a:solidFill>
              </a:rPr>
              <a:t>1 marca 2013 – 28 lutego 2015,</a:t>
            </a:r>
          </a:p>
          <a:p>
            <a:pPr algn="just">
              <a:buNone/>
            </a:pPr>
            <a:endParaRPr lang="pl-PL" sz="2000" dirty="0" smtClean="0"/>
          </a:p>
          <a:p>
            <a:pPr algn="just"/>
            <a:endParaRPr lang="pl-PL" sz="2000" dirty="0" smtClean="0"/>
          </a:p>
          <a:p>
            <a:endParaRPr lang="pl-PL" dirty="0"/>
          </a:p>
        </p:txBody>
      </p:sp>
      <p:pic>
        <p:nvPicPr>
          <p:cNvPr id="4" name="Picture 2" descr="K:\UNIA\PR_POKL_2007-13\DKS\Ramowe  Wytyczne\promocja\logotypy - wzory oznaczeń\szablony oznaczeń\logo_kolo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1400"/>
            <a:ext cx="8626920" cy="1268760"/>
          </a:xfrm>
          <a:prstGeom prst="rect">
            <a:avLst/>
          </a:prstGeom>
          <a:noFill/>
        </p:spPr>
      </p:pic>
      <p:sp>
        <p:nvSpPr>
          <p:cNvPr id="6" name="Symbol zastępczy zawartości 2"/>
          <p:cNvSpPr txBox="1">
            <a:spLocks/>
          </p:cNvSpPr>
          <p:nvPr/>
        </p:nvSpPr>
        <p:spPr>
          <a:xfrm>
            <a:off x="611560" y="6453336"/>
            <a:ext cx="7467600" cy="260648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pl-PL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Projekt dofinansowany ze środków Unii Europejskiej w ramach Europejskiego Funduszu Społecznego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8913" name="Picture 1" descr="C:\Documents and Settings\dsadza\Pulpit\MP900430958.JPG"/>
          <p:cNvPicPr>
            <a:picLocks noChangeAspect="1" noChangeArrowheads="1"/>
          </p:cNvPicPr>
          <p:nvPr/>
        </p:nvPicPr>
        <p:blipFill>
          <a:blip r:embed="rId3" cstate="print"/>
          <a:srcRect l="15434" t="20041" r="17043" b="10479"/>
          <a:stretch>
            <a:fillRect/>
          </a:stretch>
        </p:blipFill>
        <p:spPr bwMode="auto">
          <a:xfrm>
            <a:off x="6372200" y="5229200"/>
            <a:ext cx="1656184" cy="1135669"/>
          </a:xfrm>
          <a:prstGeom prst="rect">
            <a:avLst/>
          </a:prstGeom>
          <a:noFill/>
        </p:spPr>
      </p:pic>
      <p:sp>
        <p:nvSpPr>
          <p:cNvPr id="7" name="Prostokąt 6"/>
          <p:cNvSpPr/>
          <p:nvPr/>
        </p:nvSpPr>
        <p:spPr>
          <a:xfrm>
            <a:off x="467544" y="5085184"/>
            <a:ext cx="5400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 algn="just">
              <a:spcBef>
                <a:spcPts val="1200"/>
              </a:spcBef>
              <a:spcAft>
                <a:spcPts val="1200"/>
              </a:spcAft>
              <a:buClr>
                <a:schemeClr val="accent1"/>
              </a:buClr>
              <a:buSzPct val="70000"/>
              <a:buFont typeface="Wingdings"/>
              <a:buChar char=""/>
            </a:pPr>
            <a:r>
              <a:rPr lang="pl-PL" sz="2000" dirty="0" smtClean="0"/>
              <a:t>Projekt składa się z komponentu badawczego oraz informacyjno-upowszechniającego.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467600" cy="936104"/>
          </a:xfrm>
        </p:spPr>
        <p:txBody>
          <a:bodyPr/>
          <a:lstStyle/>
          <a:p>
            <a:pPr algn="ctr"/>
            <a:r>
              <a:rPr lang="pl-PL" b="1" dirty="0" smtClean="0"/>
              <a:t>cele projektu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2996952"/>
            <a:ext cx="7467600" cy="3477000"/>
          </a:xfrm>
        </p:spPr>
        <p:txBody>
          <a:bodyPr>
            <a:normAutofit/>
          </a:bodyPr>
          <a:lstStyle/>
          <a:p>
            <a:pPr algn="just"/>
            <a:endParaRPr lang="pl-PL" sz="2000" dirty="0" smtClean="0">
              <a:latin typeface="+mj-lt"/>
            </a:endParaRPr>
          </a:p>
          <a:p>
            <a:pPr algn="just"/>
            <a:r>
              <a:rPr lang="pl-PL" sz="1800" dirty="0" smtClean="0">
                <a:latin typeface="+mj-lt"/>
              </a:rPr>
              <a:t>Cele szczegółowe:</a:t>
            </a:r>
          </a:p>
          <a:p>
            <a:pPr lvl="1" algn="just"/>
            <a:r>
              <a:rPr lang="pl-PL" sz="1800" b="1" dirty="0" smtClean="0">
                <a:solidFill>
                  <a:srgbClr val="000000"/>
                </a:solidFill>
                <a:latin typeface="+mj-lt"/>
              </a:rPr>
              <a:t>Zdiagnozowanie potrzeb </a:t>
            </a:r>
            <a:r>
              <a:rPr lang="pl-PL" sz="1800" dirty="0" smtClean="0">
                <a:solidFill>
                  <a:srgbClr val="000000"/>
                </a:solidFill>
                <a:latin typeface="+mj-lt"/>
              </a:rPr>
              <a:t>i określenie rekomendacji  w ww. zakresie.</a:t>
            </a:r>
          </a:p>
          <a:p>
            <a:pPr lvl="1" algn="just"/>
            <a:r>
              <a:rPr lang="pl-PL" sz="1800" b="1" dirty="0" smtClean="0">
                <a:solidFill>
                  <a:srgbClr val="000000"/>
                </a:solidFill>
                <a:latin typeface="+mj-lt"/>
              </a:rPr>
              <a:t>Podniesienie świadomości min. 400 000 pracodawców </a:t>
            </a:r>
            <a:r>
              <a:rPr lang="pl-PL" sz="1800" dirty="0" smtClean="0">
                <a:solidFill>
                  <a:srgbClr val="000000"/>
                </a:solidFill>
                <a:latin typeface="+mj-lt"/>
              </a:rPr>
              <a:t>nt. korzyści płynących z projektowania obiektów, pomieszczeń oraz przystosowania stanowisk pracy dla ON o specyficznych potrzebach. </a:t>
            </a:r>
          </a:p>
          <a:p>
            <a:pPr lvl="1" algn="just"/>
            <a:r>
              <a:rPr lang="pl-PL" sz="1800" b="1" dirty="0" smtClean="0">
                <a:solidFill>
                  <a:srgbClr val="000000"/>
                </a:solidFill>
                <a:latin typeface="+mj-lt"/>
              </a:rPr>
              <a:t>Podniesienie wiedzy lekarzy medycyny pracy, służb kontrolnych, pracodawców, architektów, przedstawicieli organizacji pozarządowych oraz innych zainteresowanych.</a:t>
            </a:r>
          </a:p>
        </p:txBody>
      </p:sp>
      <p:pic>
        <p:nvPicPr>
          <p:cNvPr id="4" name="Picture 2" descr="K:\UNIA\PR_POKL_2007-13\DKS\Ramowe  Wytyczne\promocja\logotypy - wzory oznaczeń\szablony oznaczeń\logo_kolo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1400"/>
            <a:ext cx="8626920" cy="1268760"/>
          </a:xfrm>
          <a:prstGeom prst="rect">
            <a:avLst/>
          </a:prstGeom>
          <a:noFill/>
        </p:spPr>
      </p:pic>
      <p:sp>
        <p:nvSpPr>
          <p:cNvPr id="5" name="Symbol zastępczy zawartości 2"/>
          <p:cNvSpPr txBox="1">
            <a:spLocks/>
          </p:cNvSpPr>
          <p:nvPr/>
        </p:nvSpPr>
        <p:spPr>
          <a:xfrm>
            <a:off x="611560" y="6453336"/>
            <a:ext cx="7467600" cy="260648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pl-PL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Projekt dofinansowany ze środków Unii Europejskiej w ramach Europejskiego Funduszu Społecznego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2" descr="C:\Documents and Settings\dsadza\Pulpit\bullseye-300x3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1700808"/>
            <a:ext cx="1512168" cy="1512168"/>
          </a:xfrm>
          <a:prstGeom prst="rect">
            <a:avLst/>
          </a:prstGeom>
          <a:noFill/>
        </p:spPr>
      </p:pic>
      <p:sp>
        <p:nvSpPr>
          <p:cNvPr id="7" name="Prostokąt 6"/>
          <p:cNvSpPr/>
          <p:nvPr/>
        </p:nvSpPr>
        <p:spPr>
          <a:xfrm>
            <a:off x="827584" y="1628800"/>
            <a:ext cx="55446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dirty="0" smtClean="0">
                <a:latin typeface="+mj-lt"/>
              </a:rPr>
              <a:t>Podstawowym</a:t>
            </a:r>
            <a:r>
              <a:rPr lang="pl-PL" dirty="0" smtClean="0"/>
              <a:t> celem projektu jest </a:t>
            </a:r>
            <a:r>
              <a:rPr lang="pl-PL" dirty="0" smtClean="0">
                <a:solidFill>
                  <a:srgbClr val="CC3300"/>
                </a:solidFill>
              </a:rPr>
              <a:t>opracowanie i upowszechnienie </a:t>
            </a:r>
            <a:r>
              <a:rPr lang="pl-PL" b="1" dirty="0" smtClean="0">
                <a:solidFill>
                  <a:srgbClr val="CC3300"/>
                </a:solidFill>
              </a:rPr>
              <a:t>pierwszych w Polsce </a:t>
            </a:r>
            <a:r>
              <a:rPr lang="pl-PL" dirty="0" smtClean="0">
                <a:solidFill>
                  <a:srgbClr val="CC3300"/>
                </a:solidFill>
              </a:rPr>
              <a:t>ramowych wytycznych w zakresie projektowania obiektów, pomieszczeń oraz przystosowania stanowisk pracy dla osób niepełnosprawnych o specyficznych potrzebach.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467600" cy="936104"/>
          </a:xfrm>
        </p:spPr>
        <p:txBody>
          <a:bodyPr/>
          <a:lstStyle/>
          <a:p>
            <a:pPr algn="ctr"/>
            <a:r>
              <a:rPr lang="pl-PL" b="1" dirty="0" smtClean="0"/>
              <a:t>działania projektowe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67544" y="1268760"/>
            <a:ext cx="7467600" cy="4320480"/>
          </a:xfrm>
        </p:spPr>
        <p:txBody>
          <a:bodyPr>
            <a:normAutofit/>
          </a:bodyPr>
          <a:lstStyle/>
          <a:p>
            <a:pPr algn="just"/>
            <a:endParaRPr lang="pl-PL" sz="2000" dirty="0" smtClean="0">
              <a:latin typeface="+mj-lt"/>
            </a:endParaRPr>
          </a:p>
          <a:p>
            <a:pPr algn="just">
              <a:buNone/>
            </a:pPr>
            <a:r>
              <a:rPr lang="pl-PL" sz="1800" b="1" dirty="0" smtClean="0">
                <a:solidFill>
                  <a:srgbClr val="C00000"/>
                </a:solidFill>
              </a:rPr>
              <a:t>Zdiagnozowanie potrzeb </a:t>
            </a:r>
          </a:p>
          <a:p>
            <a:pPr algn="just"/>
            <a:r>
              <a:rPr lang="pl-PL" sz="1800" dirty="0" smtClean="0"/>
              <a:t>Cel ten </a:t>
            </a:r>
            <a:r>
              <a:rPr lang="pl-PL" sz="1800" dirty="0" smtClean="0"/>
              <a:t>został </a:t>
            </a:r>
            <a:r>
              <a:rPr lang="pl-PL" sz="1800" dirty="0" smtClean="0"/>
              <a:t>zrealizowany poprzez </a:t>
            </a:r>
            <a:r>
              <a:rPr lang="pl-PL" sz="1800" dirty="0" smtClean="0"/>
              <a:t>przeprowadzenie ekspertyz </a:t>
            </a:r>
            <a:r>
              <a:rPr lang="pl-PL" sz="1800" dirty="0" smtClean="0"/>
              <a:t>oraz publikację </a:t>
            </a:r>
            <a:r>
              <a:rPr lang="pl-PL" sz="1800" b="1" dirty="0" smtClean="0"/>
              <a:t>ramowych </a:t>
            </a:r>
            <a:r>
              <a:rPr lang="pl-PL" sz="1800" b="1" dirty="0" smtClean="0"/>
              <a:t>wytycznych</a:t>
            </a:r>
            <a:r>
              <a:rPr lang="pl-PL" sz="1800" dirty="0" smtClean="0"/>
              <a:t>, a także opracowanie narzędzi przydatnych w projektowaniu stanowisk pracy</a:t>
            </a:r>
            <a:endParaRPr lang="pl-PL" sz="1800" dirty="0" smtClean="0"/>
          </a:p>
          <a:p>
            <a:pPr algn="just">
              <a:buNone/>
            </a:pPr>
            <a:r>
              <a:rPr lang="pl-PL" sz="1800" b="1" dirty="0" smtClean="0">
                <a:solidFill>
                  <a:srgbClr val="C00000"/>
                </a:solidFill>
              </a:rPr>
              <a:t>Podniesienie świadomości </a:t>
            </a:r>
          </a:p>
          <a:p>
            <a:pPr lvl="0" algn="just"/>
            <a:r>
              <a:rPr lang="pl-PL" sz="1800" dirty="0" smtClean="0"/>
              <a:t>Cel ten </a:t>
            </a:r>
            <a:r>
              <a:rPr lang="pl-PL" sz="1800" dirty="0" smtClean="0"/>
              <a:t>zrealizowano </a:t>
            </a:r>
            <a:r>
              <a:rPr lang="pl-PL" sz="1800" dirty="0" smtClean="0"/>
              <a:t>poprzez przeprowadzenie ogólnopolskiej </a:t>
            </a:r>
            <a:r>
              <a:rPr lang="pl-PL" sz="1800" b="1" dirty="0" smtClean="0"/>
              <a:t>kampanii informacyjno-promocyjnej </a:t>
            </a:r>
            <a:r>
              <a:rPr lang="pl-PL" sz="1800" dirty="0" smtClean="0"/>
              <a:t>upowszechniającej </a:t>
            </a:r>
            <a:r>
              <a:rPr lang="pl-PL" sz="1800" dirty="0" smtClean="0"/>
              <a:t>ramowe wytyczne oraz promującej korzyści płynące z przystosowania stanowisk pracy do potrzeb osób niepełnosprawnych.</a:t>
            </a:r>
          </a:p>
          <a:p>
            <a:pPr algn="just">
              <a:buNone/>
            </a:pPr>
            <a:r>
              <a:rPr lang="pl-PL" sz="1800" b="1" dirty="0" smtClean="0">
                <a:solidFill>
                  <a:srgbClr val="C00000"/>
                </a:solidFill>
              </a:rPr>
              <a:t>Podniesienie wiedzy </a:t>
            </a:r>
          </a:p>
        </p:txBody>
      </p:sp>
      <p:pic>
        <p:nvPicPr>
          <p:cNvPr id="4" name="Picture 2" descr="K:\UNIA\PR_POKL_2007-13\DKS\Ramowe  Wytyczne\promocja\logotypy - wzory oznaczeń\szablony oznaczeń\logo_kolo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1400"/>
            <a:ext cx="8626920" cy="1268760"/>
          </a:xfrm>
          <a:prstGeom prst="rect">
            <a:avLst/>
          </a:prstGeom>
          <a:noFill/>
        </p:spPr>
      </p:pic>
      <p:sp>
        <p:nvSpPr>
          <p:cNvPr id="5" name="Symbol zastępczy zawartości 2"/>
          <p:cNvSpPr txBox="1">
            <a:spLocks/>
          </p:cNvSpPr>
          <p:nvPr/>
        </p:nvSpPr>
        <p:spPr>
          <a:xfrm>
            <a:off x="611560" y="6453336"/>
            <a:ext cx="7467600" cy="260648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pl-PL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Projekt dofinansowany ze środków Unii Europejskiej w ramach Europejskiego Funduszu Społecznego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6865" name="Picture 1" descr="C:\Documents and Settings\dsadza\Pulpit\MP9003853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4869160"/>
            <a:ext cx="1998667" cy="1427619"/>
          </a:xfrm>
          <a:prstGeom prst="rect">
            <a:avLst/>
          </a:prstGeom>
          <a:noFill/>
        </p:spPr>
      </p:pic>
      <p:sp>
        <p:nvSpPr>
          <p:cNvPr id="7" name="Prostokąt 6"/>
          <p:cNvSpPr/>
          <p:nvPr/>
        </p:nvSpPr>
        <p:spPr>
          <a:xfrm>
            <a:off x="467544" y="4725144"/>
            <a:ext cx="53285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 algn="just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lang="pl-PL" dirty="0" smtClean="0"/>
              <a:t>Cel ten </a:t>
            </a:r>
            <a:r>
              <a:rPr lang="pl-PL" dirty="0" smtClean="0"/>
              <a:t>zrealizowano </a:t>
            </a:r>
            <a:r>
              <a:rPr lang="pl-PL" dirty="0" smtClean="0"/>
              <a:t>poprzez seminaria</a:t>
            </a:r>
            <a:r>
              <a:rPr lang="pl-PL" dirty="0" smtClean="0"/>
              <a:t>, konferencje, </a:t>
            </a:r>
            <a:r>
              <a:rPr lang="pl-PL" dirty="0" smtClean="0"/>
              <a:t>spotkania informacyjno-doradcze z zakresu projektowania obiektów, pomieszczeń oraz przystosowania stanowisk pracy do potrzeb osób niepełnosprawnych, w których udział </a:t>
            </a:r>
            <a:r>
              <a:rPr lang="pl-PL" dirty="0" smtClean="0"/>
              <a:t>wzięło łącznie </a:t>
            </a:r>
            <a:r>
              <a:rPr lang="pl-PL" b="1" dirty="0" smtClean="0"/>
              <a:t>blisko 5,5 tys. </a:t>
            </a:r>
            <a:r>
              <a:rPr lang="pl-PL" b="1" dirty="0" smtClean="0"/>
              <a:t>osób.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467600" cy="864096"/>
          </a:xfrm>
        </p:spPr>
        <p:txBody>
          <a:bodyPr/>
          <a:lstStyle/>
          <a:p>
            <a:pPr algn="ctr"/>
            <a:r>
              <a:rPr lang="pl-PL" b="1" dirty="0" smtClean="0"/>
              <a:t>partnerstwo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7643192" cy="4248472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pl-PL" sz="1900" b="1" dirty="0" smtClean="0">
                <a:solidFill>
                  <a:srgbClr val="CC0000"/>
                </a:solidFill>
                <a:latin typeface="+mj-lt"/>
              </a:rPr>
              <a:t>PFRON jako Lider projektu </a:t>
            </a:r>
            <a:r>
              <a:rPr lang="pl-PL" sz="1900" b="1" dirty="0" smtClean="0">
                <a:solidFill>
                  <a:srgbClr val="CC0000"/>
                </a:solidFill>
                <a:latin typeface="+mj-lt"/>
              </a:rPr>
              <a:t>odpowiadał </a:t>
            </a:r>
            <a:r>
              <a:rPr lang="pl-PL" sz="1900" b="1" dirty="0" smtClean="0">
                <a:solidFill>
                  <a:srgbClr val="CC0000"/>
                </a:solidFill>
                <a:latin typeface="+mj-lt"/>
              </a:rPr>
              <a:t>za:</a:t>
            </a:r>
          </a:p>
          <a:p>
            <a:pPr algn="just"/>
            <a:r>
              <a:rPr lang="pl-PL" sz="1900" b="1" dirty="0" smtClean="0">
                <a:latin typeface="+mj-lt"/>
              </a:rPr>
              <a:t>zarządzanie projektem</a:t>
            </a:r>
            <a:r>
              <a:rPr lang="pl-PL" sz="1900" dirty="0" smtClean="0">
                <a:latin typeface="+mj-lt"/>
              </a:rPr>
              <a:t>, </a:t>
            </a:r>
          </a:p>
          <a:p>
            <a:pPr algn="just"/>
            <a:r>
              <a:rPr lang="pl-PL" sz="1900" dirty="0" smtClean="0">
                <a:latin typeface="+mj-lt"/>
              </a:rPr>
              <a:t>opracowanie i </a:t>
            </a:r>
            <a:r>
              <a:rPr lang="pl-PL" sz="1900" b="1" dirty="0" smtClean="0">
                <a:latin typeface="+mj-lt"/>
              </a:rPr>
              <a:t>przeprowadzenie ogólnopolskiej kampanii informacyjnej</a:t>
            </a:r>
            <a:r>
              <a:rPr lang="pl-PL" sz="1900" dirty="0" smtClean="0">
                <a:latin typeface="+mj-lt"/>
              </a:rPr>
              <a:t>,</a:t>
            </a:r>
          </a:p>
          <a:p>
            <a:pPr algn="just"/>
            <a:r>
              <a:rPr lang="pl-PL" sz="1900" dirty="0" smtClean="0"/>
              <a:t>uruchomienie </a:t>
            </a:r>
            <a:r>
              <a:rPr lang="pl-PL" sz="1900" b="1" dirty="0" smtClean="0"/>
              <a:t>Punktów Informacyjno-Doradczych </a:t>
            </a:r>
            <a:r>
              <a:rPr lang="pl-PL" sz="1900" dirty="0" smtClean="0"/>
              <a:t>przy Oddziałach PFRON,</a:t>
            </a:r>
          </a:p>
          <a:p>
            <a:pPr algn="just"/>
            <a:r>
              <a:rPr lang="pl-PL" sz="1900" dirty="0" smtClean="0">
                <a:latin typeface="+mj-lt"/>
              </a:rPr>
              <a:t>monitoring wszystkich realizowanych w projekcie działań.</a:t>
            </a:r>
          </a:p>
          <a:p>
            <a:pPr algn="just"/>
            <a:endParaRPr lang="pl-PL" sz="1900" dirty="0" smtClean="0">
              <a:latin typeface="+mj-lt"/>
            </a:endParaRPr>
          </a:p>
          <a:p>
            <a:pPr algn="just">
              <a:buNone/>
            </a:pPr>
            <a:r>
              <a:rPr lang="pl-PL" sz="1900" b="1" dirty="0" smtClean="0">
                <a:solidFill>
                  <a:srgbClr val="CC0000"/>
                </a:solidFill>
                <a:latin typeface="+mj-lt"/>
              </a:rPr>
              <a:t>Centralny Instytut Ochrony Pracy – Państwowy Instytut Badawczy jako Partner projektu </a:t>
            </a:r>
            <a:r>
              <a:rPr lang="pl-PL" sz="1900" b="1" dirty="0" smtClean="0">
                <a:solidFill>
                  <a:srgbClr val="CC0000"/>
                </a:solidFill>
                <a:latin typeface="+mj-lt"/>
              </a:rPr>
              <a:t>odpowiadał </a:t>
            </a:r>
            <a:r>
              <a:rPr lang="pl-PL" sz="1900" b="1" dirty="0" smtClean="0">
                <a:solidFill>
                  <a:srgbClr val="CC0000"/>
                </a:solidFill>
                <a:latin typeface="+mj-lt"/>
              </a:rPr>
              <a:t>za:</a:t>
            </a:r>
          </a:p>
          <a:p>
            <a:pPr algn="just"/>
            <a:r>
              <a:rPr lang="pl-PL" sz="1900" dirty="0" smtClean="0">
                <a:latin typeface="+mj-lt"/>
              </a:rPr>
              <a:t>przeprowadzenie </a:t>
            </a:r>
            <a:r>
              <a:rPr lang="pl-PL" sz="1900" b="1" dirty="0" smtClean="0">
                <a:latin typeface="+mj-lt"/>
              </a:rPr>
              <a:t>15 ekspertyz </a:t>
            </a:r>
            <a:r>
              <a:rPr lang="pl-PL" sz="1900" dirty="0" smtClean="0">
                <a:latin typeface="+mj-lt"/>
              </a:rPr>
              <a:t>z zakresu projektowania obiektów, pomieszczeń oraz przystosowania stanowisk pracy dla osób niepełnosprawnych,</a:t>
            </a:r>
          </a:p>
          <a:p>
            <a:pPr algn="just"/>
            <a:r>
              <a:rPr lang="pl-PL" sz="1900" dirty="0" smtClean="0">
                <a:latin typeface="+mj-lt"/>
              </a:rPr>
              <a:t>opracowanie </a:t>
            </a:r>
            <a:r>
              <a:rPr lang="pl-PL" sz="1900" b="1" dirty="0" smtClean="0">
                <a:latin typeface="+mj-lt"/>
              </a:rPr>
              <a:t>charakterystyk 200 zawodów</a:t>
            </a:r>
            <a:r>
              <a:rPr lang="pl-PL" sz="1900" dirty="0" smtClean="0">
                <a:latin typeface="+mj-lt"/>
              </a:rPr>
              <a:t>, przeznaczonych dla pracodawców, pośredników pracy, lekarzy medycyny pracy, itp.,</a:t>
            </a:r>
          </a:p>
          <a:p>
            <a:pPr algn="just"/>
            <a:r>
              <a:rPr lang="pl-PL" sz="1900" b="1" dirty="0" smtClean="0">
                <a:latin typeface="+mj-lt"/>
              </a:rPr>
              <a:t>opracowanie komputerowego narzędzia </a:t>
            </a:r>
            <a:r>
              <a:rPr lang="pl-PL" sz="1900" dirty="0" smtClean="0">
                <a:latin typeface="+mj-lt"/>
              </a:rPr>
              <a:t>do wspomagania projektowania, oceny ergonomicznej i dostosowania stanowisk pracy do potrzeb osób niepełnosprawnych, </a:t>
            </a:r>
          </a:p>
        </p:txBody>
      </p:sp>
      <p:pic>
        <p:nvPicPr>
          <p:cNvPr id="4" name="Picture 2" descr="K:\UNIA\PR_POKL_2007-13\DKS\Ramowe  Wytyczne\promocja\logotypy - wzory oznaczeń\szablony oznaczeń\logo_kolo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71400"/>
            <a:ext cx="8626920" cy="1268760"/>
          </a:xfrm>
          <a:prstGeom prst="rect">
            <a:avLst/>
          </a:prstGeom>
          <a:noFill/>
        </p:spPr>
      </p:pic>
      <p:sp>
        <p:nvSpPr>
          <p:cNvPr id="5" name="Symbol zastępczy zawartości 2"/>
          <p:cNvSpPr txBox="1">
            <a:spLocks/>
          </p:cNvSpPr>
          <p:nvPr/>
        </p:nvSpPr>
        <p:spPr>
          <a:xfrm>
            <a:off x="611560" y="6453336"/>
            <a:ext cx="7467600" cy="260648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pl-PL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Projekt dofinansowany ze środków Unii Europejskiej w ramach Europejskiego Funduszu Społecznego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5841" name="Picture 1" descr="C:\Documents and Settings\dsadza\Pulpit\MC900369940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5373216"/>
            <a:ext cx="1614364" cy="1079509"/>
          </a:xfrm>
          <a:prstGeom prst="rect">
            <a:avLst/>
          </a:prstGeom>
          <a:noFill/>
        </p:spPr>
      </p:pic>
      <p:sp>
        <p:nvSpPr>
          <p:cNvPr id="7" name="Prostokąt 6"/>
          <p:cNvSpPr/>
          <p:nvPr/>
        </p:nvSpPr>
        <p:spPr>
          <a:xfrm>
            <a:off x="467544" y="5229200"/>
            <a:ext cx="5616624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 algn="just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lang="pl-PL" sz="1600" dirty="0" smtClean="0">
                <a:latin typeface="+mj-lt"/>
              </a:rPr>
              <a:t>opracowanie publikacji </a:t>
            </a:r>
            <a:r>
              <a:rPr lang="pl-PL" sz="1600" b="1" dirty="0" smtClean="0">
                <a:latin typeface="+mj-lt"/>
              </a:rPr>
              <a:t>Ramowe wytyczne </a:t>
            </a:r>
            <a:r>
              <a:rPr lang="pl-PL" sz="1600" dirty="0" smtClean="0">
                <a:latin typeface="+mj-lt"/>
              </a:rPr>
              <a:t>oraz</a:t>
            </a:r>
            <a:r>
              <a:rPr lang="pl-PL" sz="1600" b="1" dirty="0" smtClean="0">
                <a:latin typeface="+mj-lt"/>
              </a:rPr>
              <a:t> Dobrych praktyk,</a:t>
            </a:r>
          </a:p>
          <a:p>
            <a:pPr marL="274320" indent="-274320" algn="just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lang="pl-PL" sz="1600" dirty="0" smtClean="0">
                <a:latin typeface="+mj-lt"/>
              </a:rPr>
              <a:t>przeprowadzenie</a:t>
            </a:r>
            <a:r>
              <a:rPr lang="pl-PL" sz="1600" b="1" dirty="0" smtClean="0">
                <a:latin typeface="+mj-lt"/>
              </a:rPr>
              <a:t> seminariów </a:t>
            </a:r>
            <a:r>
              <a:rPr lang="pl-PL" sz="1600" dirty="0" smtClean="0">
                <a:latin typeface="+mj-lt"/>
              </a:rPr>
              <a:t>z zakresu projektowania obiektów, pomieszczeń oraz przystosowania stanowisk pracy.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46760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200" b="1" dirty="0" smtClean="0"/>
              <a:t>ogólnopolska kampania informacyjna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484784"/>
            <a:ext cx="7467600" cy="4989168"/>
          </a:xfrm>
        </p:spPr>
        <p:txBody>
          <a:bodyPr>
            <a:normAutofit/>
          </a:bodyPr>
          <a:lstStyle/>
          <a:p>
            <a:pPr algn="just"/>
            <a:endParaRPr lang="pl-PL" sz="2000" dirty="0" smtClean="0">
              <a:latin typeface="+mj-lt"/>
            </a:endParaRPr>
          </a:p>
          <a:p>
            <a:pPr algn="just">
              <a:buNone/>
            </a:pPr>
            <a:endParaRPr lang="pl-PL" sz="1900" b="1" dirty="0" smtClean="0">
              <a:solidFill>
                <a:srgbClr val="CC0000"/>
              </a:solidFill>
              <a:latin typeface="+mj-lt"/>
            </a:endParaRPr>
          </a:p>
          <a:p>
            <a:pPr algn="just">
              <a:buNone/>
            </a:pPr>
            <a:endParaRPr lang="pl-PL" sz="1900" b="1" dirty="0" smtClean="0">
              <a:solidFill>
                <a:srgbClr val="CC0000"/>
              </a:solidFill>
              <a:latin typeface="+mj-lt"/>
            </a:endParaRPr>
          </a:p>
        </p:txBody>
      </p:sp>
      <p:pic>
        <p:nvPicPr>
          <p:cNvPr id="4" name="Picture 2" descr="K:\UNIA\PR_POKL_2007-13\DKS\Ramowe  Wytyczne\promocja\logotypy - wzory oznaczeń\szablony oznaczeń\logo_kolo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1400"/>
            <a:ext cx="8626920" cy="1268760"/>
          </a:xfrm>
          <a:prstGeom prst="rect">
            <a:avLst/>
          </a:prstGeom>
          <a:noFill/>
        </p:spPr>
      </p:pic>
      <p:sp>
        <p:nvSpPr>
          <p:cNvPr id="5" name="Symbol zastępczy zawartości 2"/>
          <p:cNvSpPr txBox="1">
            <a:spLocks/>
          </p:cNvSpPr>
          <p:nvPr/>
        </p:nvSpPr>
        <p:spPr>
          <a:xfrm>
            <a:off x="611560" y="6453336"/>
            <a:ext cx="7467600" cy="260648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pl-PL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Projekt dofinansowany ze środków Unii Europejskiej w ramach Europejskiego Funduszu Społecznego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755576" y="1772816"/>
            <a:ext cx="49685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 smtClean="0"/>
              <a:t>Zadanie strategiczne:</a:t>
            </a:r>
          </a:p>
          <a:p>
            <a:endParaRPr lang="pl-PL" dirty="0" smtClean="0"/>
          </a:p>
          <a:p>
            <a:r>
              <a:rPr lang="pl-PL" dirty="0" smtClean="0"/>
              <a:t>Podniesienie świadomości pracodawców nt. </a:t>
            </a:r>
            <a:r>
              <a:rPr lang="pl-PL" dirty="0" smtClean="0"/>
              <a:t>korzyści płynących z projektowania </a:t>
            </a:r>
            <a:r>
              <a:rPr lang="pl-PL" dirty="0" smtClean="0"/>
              <a:t>obiektów, pomieszczeń oraz przystosowania stanowisk pracy dla osób </a:t>
            </a:r>
            <a:r>
              <a:rPr lang="pl-PL" dirty="0" smtClean="0"/>
              <a:t>niepełnosprawnych</a:t>
            </a:r>
            <a:r>
              <a:rPr lang="pl-PL" dirty="0" smtClean="0"/>
              <a:t>.</a:t>
            </a:r>
          </a:p>
          <a:p>
            <a:endParaRPr lang="pl-PL" dirty="0" smtClean="0"/>
          </a:p>
        </p:txBody>
      </p:sp>
      <p:sp>
        <p:nvSpPr>
          <p:cNvPr id="10" name="Prostokąt 9"/>
          <p:cNvSpPr/>
          <p:nvPr/>
        </p:nvSpPr>
        <p:spPr>
          <a:xfrm>
            <a:off x="755576" y="3645024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dirty="0" smtClean="0"/>
              <a:t>Realizacja kampanii </a:t>
            </a:r>
            <a:r>
              <a:rPr lang="pl-PL" dirty="0" smtClean="0"/>
              <a:t>miała </a:t>
            </a:r>
            <a:r>
              <a:rPr lang="pl-PL" dirty="0" smtClean="0"/>
              <a:t>na celu uświadomienie pracodawcom znaczenia, jakie może mieć </a:t>
            </a:r>
            <a:r>
              <a:rPr lang="pl-PL" dirty="0" smtClean="0"/>
              <a:t>projektowanie </a:t>
            </a:r>
            <a:r>
              <a:rPr lang="pl-PL" dirty="0" smtClean="0"/>
              <a:t>punktów usługowych, budynków oraz miejsc pracy </a:t>
            </a:r>
            <a:br>
              <a:rPr lang="pl-PL" dirty="0" smtClean="0"/>
            </a:br>
            <a:r>
              <a:rPr lang="pl-PL" dirty="0" smtClean="0"/>
              <a:t>z uwzględnieniem potrzeb osób niepełnosprawnych.	</a:t>
            </a:r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802656"/>
            <a:ext cx="2977958" cy="43924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746760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200" b="1" dirty="0" smtClean="0"/>
              <a:t>ogólnopolska kampania </a:t>
            </a:r>
            <a:br>
              <a:rPr lang="pl-PL" sz="3200" b="1" dirty="0" smtClean="0"/>
            </a:br>
            <a:r>
              <a:rPr lang="pl-PL" sz="3200" b="1" dirty="0" smtClean="0"/>
              <a:t>informacyjna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7467600" cy="5061176"/>
          </a:xfrm>
        </p:spPr>
        <p:txBody>
          <a:bodyPr>
            <a:normAutofit/>
          </a:bodyPr>
          <a:lstStyle/>
          <a:p>
            <a:pPr algn="just"/>
            <a:endParaRPr lang="pl-PL" sz="2000" dirty="0" smtClean="0">
              <a:latin typeface="+mj-lt"/>
            </a:endParaRPr>
          </a:p>
          <a:p>
            <a:pPr algn="just">
              <a:buNone/>
            </a:pPr>
            <a:endParaRPr lang="pl-PL" sz="1900" b="1" dirty="0" smtClean="0">
              <a:solidFill>
                <a:srgbClr val="CC0000"/>
              </a:solidFill>
              <a:latin typeface="+mj-lt"/>
            </a:endParaRPr>
          </a:p>
          <a:p>
            <a:pPr algn="just">
              <a:buNone/>
            </a:pPr>
            <a:endParaRPr lang="pl-PL" sz="1900" b="1" dirty="0" smtClean="0">
              <a:solidFill>
                <a:srgbClr val="CC0000"/>
              </a:solidFill>
              <a:latin typeface="+mj-lt"/>
            </a:endParaRPr>
          </a:p>
        </p:txBody>
      </p:sp>
      <p:pic>
        <p:nvPicPr>
          <p:cNvPr id="4" name="Picture 2" descr="K:\UNIA\PR_POKL_2007-13\DKS\Ramowe  Wytyczne\promocja\logotypy - wzory oznaczeń\szablony oznaczeń\logo_kolo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1400"/>
            <a:ext cx="8626920" cy="1268760"/>
          </a:xfrm>
          <a:prstGeom prst="rect">
            <a:avLst/>
          </a:prstGeom>
          <a:noFill/>
        </p:spPr>
      </p:pic>
      <p:sp>
        <p:nvSpPr>
          <p:cNvPr id="5" name="Symbol zastępczy zawartości 2"/>
          <p:cNvSpPr txBox="1">
            <a:spLocks/>
          </p:cNvSpPr>
          <p:nvPr/>
        </p:nvSpPr>
        <p:spPr>
          <a:xfrm>
            <a:off x="611560" y="6453336"/>
            <a:ext cx="7467600" cy="260648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pl-PL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Projekt dofinansowany ze środków Unii Europejskiej w ramach Europejskiego Funduszu Społecznego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755576" y="2204865"/>
            <a:ext cx="4680520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 smtClean="0"/>
          </a:p>
          <a:p>
            <a:r>
              <a:rPr lang="pl-PL" sz="2000" b="1" dirty="0" smtClean="0"/>
              <a:t>Kampania w telewizji</a:t>
            </a:r>
            <a:r>
              <a:rPr lang="pl-PL" sz="2000" dirty="0" smtClean="0"/>
              <a:t>:</a:t>
            </a:r>
          </a:p>
          <a:p>
            <a:endParaRPr lang="pl-PL" sz="2000" dirty="0" smtClean="0"/>
          </a:p>
          <a:p>
            <a:r>
              <a:rPr lang="pl-PL" sz="2000" dirty="0" smtClean="0"/>
              <a:t>Emisja </a:t>
            </a:r>
            <a:r>
              <a:rPr lang="pl-PL" sz="2000" b="1" dirty="0" smtClean="0"/>
              <a:t>2073 spotów </a:t>
            </a:r>
            <a:r>
              <a:rPr lang="pl-PL" sz="2000" dirty="0" smtClean="0"/>
              <a:t>TV w okresie </a:t>
            </a:r>
            <a:br>
              <a:rPr lang="pl-PL" sz="2000" dirty="0" smtClean="0"/>
            </a:br>
            <a:r>
              <a:rPr lang="pl-PL" sz="2000" dirty="0" smtClean="0"/>
              <a:t>1 sierpnia – 31 października 2014 </a:t>
            </a:r>
            <a:r>
              <a:rPr lang="pl-PL" sz="2000" dirty="0" smtClean="0"/>
              <a:t>r.</a:t>
            </a:r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</p:txBody>
      </p:sp>
      <p:pic>
        <p:nvPicPr>
          <p:cNvPr id="9" name="Obraz 8"/>
          <p:cNvPicPr/>
          <p:nvPr/>
        </p:nvPicPr>
        <p:blipFill>
          <a:blip r:embed="rId3" cstate="print">
            <a:lum bright="10000"/>
          </a:blip>
          <a:srcRect t="14463" b="14669"/>
          <a:stretch>
            <a:fillRect/>
          </a:stretch>
        </p:blipFill>
        <p:spPr bwMode="auto">
          <a:xfrm>
            <a:off x="4992886" y="2204865"/>
            <a:ext cx="3216463" cy="2088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C:\Documents and Settings\dsadza\Pulpit\z15975558Q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4797152"/>
            <a:ext cx="893089" cy="871017"/>
          </a:xfrm>
          <a:prstGeom prst="rect">
            <a:avLst/>
          </a:prstGeom>
          <a:noFill/>
        </p:spPr>
      </p:pic>
      <p:pic>
        <p:nvPicPr>
          <p:cNvPr id="3077" name="Picture 5" descr="C:\Documents and Settings\dsadza\Pulpit\Superstacja_old_log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95736" y="5373216"/>
            <a:ext cx="930375" cy="930375"/>
          </a:xfrm>
          <a:prstGeom prst="rect">
            <a:avLst/>
          </a:prstGeom>
          <a:noFill/>
        </p:spPr>
      </p:pic>
      <p:pic>
        <p:nvPicPr>
          <p:cNvPr id="3078" name="Picture 6" descr="C:\Documents and Settings\dsadza\Pulpit\TVN_24_Log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568" y="5229200"/>
            <a:ext cx="1113168" cy="1064444"/>
          </a:xfrm>
          <a:prstGeom prst="rect">
            <a:avLst/>
          </a:prstGeom>
          <a:noFill/>
        </p:spPr>
      </p:pic>
      <p:pic>
        <p:nvPicPr>
          <p:cNvPr id="3079" name="Picture 7" descr="C:\Documents and Settings\dsadza\Pulpit\image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91880" y="5013176"/>
            <a:ext cx="1415232" cy="1088640"/>
          </a:xfrm>
          <a:prstGeom prst="rect">
            <a:avLst/>
          </a:prstGeom>
          <a:noFill/>
        </p:spPr>
      </p:pic>
      <p:pic>
        <p:nvPicPr>
          <p:cNvPr id="3080" name="Picture 8" descr="C:\Documents and Settings\dsadza\Pulpit\744px-tvp1-logo-svg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71600" y="4437112"/>
            <a:ext cx="1656184" cy="621069"/>
          </a:xfrm>
          <a:prstGeom prst="rect">
            <a:avLst/>
          </a:prstGeom>
          <a:noFill/>
        </p:spPr>
      </p:pic>
      <p:pic>
        <p:nvPicPr>
          <p:cNvPr id="3081" name="Picture 9" descr="C:\Documents and Settings\dsadza\Pulpit\Tvp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59832" y="4509120"/>
            <a:ext cx="1463542" cy="548829"/>
          </a:xfrm>
          <a:prstGeom prst="rect">
            <a:avLst/>
          </a:prstGeom>
          <a:noFill/>
        </p:spPr>
      </p:pic>
      <p:pic>
        <p:nvPicPr>
          <p:cNvPr id="3083" name="Picture 11" descr="C:\Documents and Settings\dsadza\Pulpit\240px-TVP_Regionalna_logo2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995936" y="5805264"/>
            <a:ext cx="996950" cy="539750"/>
          </a:xfrm>
          <a:prstGeom prst="rect">
            <a:avLst/>
          </a:prstGeom>
          <a:noFill/>
        </p:spPr>
      </p:pic>
      <p:pic>
        <p:nvPicPr>
          <p:cNvPr id="3084" name="Picture 12" descr="C:\Documents and Settings\dsadza\Pulpit\polsat sport.jpg"/>
          <p:cNvPicPr>
            <a:picLocks noChangeAspect="1" noChangeArrowheads="1"/>
          </p:cNvPicPr>
          <p:nvPr/>
        </p:nvPicPr>
        <p:blipFill>
          <a:blip r:embed="rId11" cstate="print"/>
          <a:srcRect l="15617" t="25781" r="16711" b="35178"/>
          <a:stretch>
            <a:fillRect/>
          </a:stretch>
        </p:blipFill>
        <p:spPr bwMode="auto">
          <a:xfrm>
            <a:off x="5580112" y="5805264"/>
            <a:ext cx="1497766" cy="576064"/>
          </a:xfrm>
          <a:prstGeom prst="rect">
            <a:avLst/>
          </a:prstGeom>
          <a:noFill/>
        </p:spPr>
      </p:pic>
      <p:pic>
        <p:nvPicPr>
          <p:cNvPr id="3085" name="Picture 13" descr="C:\Documents and Settings\dsadza\Pulpit\501edb2c1d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444208" y="4725144"/>
            <a:ext cx="1162588" cy="10172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1268760"/>
            <a:ext cx="746760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200" b="1" dirty="0" smtClean="0"/>
              <a:t>punkty </a:t>
            </a:r>
            <a:r>
              <a:rPr lang="pl-PL" sz="3200" b="1" dirty="0" smtClean="0"/>
              <a:t/>
            </a:r>
            <a:br>
              <a:rPr lang="pl-PL" sz="3200" b="1" dirty="0" smtClean="0"/>
            </a:br>
            <a:r>
              <a:rPr lang="pl-PL" sz="3200" b="1" dirty="0" smtClean="0"/>
              <a:t>informacyjno-doradcze</a:t>
            </a:r>
            <a:r>
              <a:rPr lang="pl-PL" sz="3200" b="1" dirty="0" smtClean="0"/>
              <a:t/>
            </a:r>
            <a:br>
              <a:rPr lang="pl-PL" sz="3200" b="1" dirty="0" smtClean="0"/>
            </a:b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2276872"/>
            <a:ext cx="3178696" cy="41970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 smtClean="0"/>
              <a:t>Założono zorganizowanie 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/>
              <a:t>i </a:t>
            </a:r>
            <a:r>
              <a:rPr lang="pl-PL" sz="2000" dirty="0" smtClean="0"/>
              <a:t>przeprowadzenie 350 </a:t>
            </a:r>
            <a:r>
              <a:rPr lang="pl-PL" sz="2000" dirty="0" smtClean="0"/>
              <a:t>spotkań </a:t>
            </a:r>
            <a:r>
              <a:rPr lang="pl-PL" sz="2000" dirty="0" smtClean="0"/>
              <a:t>informacyjnych na terenie całego kraju.</a:t>
            </a:r>
          </a:p>
          <a:p>
            <a:pPr marL="0" indent="0">
              <a:buNone/>
            </a:pPr>
            <a:endParaRPr lang="pl-PL" sz="2000" dirty="0" smtClean="0"/>
          </a:p>
          <a:p>
            <a:pPr marL="0" indent="0">
              <a:buNone/>
            </a:pPr>
            <a:r>
              <a:rPr lang="pl-PL" sz="2000" dirty="0"/>
              <a:t>Finalnie między marcem a grudniem 2014 r. zorganizowano 360 spotkań, w których udział wzięło 4625 osób. </a:t>
            </a:r>
            <a:endParaRPr lang="pl-PL" sz="2000" dirty="0"/>
          </a:p>
          <a:p>
            <a:pPr marL="0" indent="0" algn="just">
              <a:buNone/>
            </a:pPr>
            <a:endParaRPr lang="pl-PL" sz="2000" dirty="0" smtClean="0">
              <a:latin typeface="+mj-lt"/>
            </a:endParaRPr>
          </a:p>
        </p:txBody>
      </p:sp>
      <p:pic>
        <p:nvPicPr>
          <p:cNvPr id="4" name="Picture 2" descr="K:\UNIA\PR_POKL_2007-13\DKS\Ramowe  Wytyczne\promocja\logotypy - wzory oznaczeń\szablony oznaczeń\logo_kolo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1400"/>
            <a:ext cx="8626920" cy="1268760"/>
          </a:xfrm>
          <a:prstGeom prst="rect">
            <a:avLst/>
          </a:prstGeom>
          <a:noFill/>
        </p:spPr>
      </p:pic>
      <p:sp>
        <p:nvSpPr>
          <p:cNvPr id="5" name="Symbol zastępczy zawartości 2"/>
          <p:cNvSpPr txBox="1">
            <a:spLocks/>
          </p:cNvSpPr>
          <p:nvPr/>
        </p:nvSpPr>
        <p:spPr>
          <a:xfrm>
            <a:off x="611560" y="6453336"/>
            <a:ext cx="7467600" cy="260648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pl-PL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Projekt dofinansowany ze środków Unii Europejskiej w ramach Europejskiego Funduszu Społecznego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194" name="Picture 2" descr="C:\Documents and Settings\dsadza\Pulpit\prezentacja\mapa Polski PFRON v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1772816"/>
            <a:ext cx="4474843" cy="40641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764704"/>
            <a:ext cx="8748464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200" b="1" dirty="0" smtClean="0"/>
              <a:t/>
            </a:r>
            <a:br>
              <a:rPr lang="pl-PL" sz="3200" b="1" dirty="0" smtClean="0"/>
            </a:br>
            <a:r>
              <a:rPr lang="pl-PL" sz="2700" b="1" dirty="0" smtClean="0"/>
              <a:t>ocena spotkań punktów informacyjno-doradczych</a:t>
            </a:r>
            <a:endParaRPr lang="pl-PL" b="1" dirty="0"/>
          </a:p>
        </p:txBody>
      </p:sp>
      <p:pic>
        <p:nvPicPr>
          <p:cNvPr id="4" name="Picture 2" descr="K:\UNIA\PR_POKL_2007-13\DKS\Ramowe  Wytyczne\promocja\logotypy - wzory oznaczeń\szablony oznaczeń\logo_kolo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1400"/>
            <a:ext cx="8626920" cy="1268760"/>
          </a:xfrm>
          <a:prstGeom prst="rect">
            <a:avLst/>
          </a:prstGeom>
          <a:noFill/>
        </p:spPr>
      </p:pic>
      <p:sp>
        <p:nvSpPr>
          <p:cNvPr id="5" name="Symbol zastępczy zawartości 2"/>
          <p:cNvSpPr txBox="1">
            <a:spLocks/>
          </p:cNvSpPr>
          <p:nvPr/>
        </p:nvSpPr>
        <p:spPr>
          <a:xfrm>
            <a:off x="611560" y="6453336"/>
            <a:ext cx="7467600" cy="260648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pl-PL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Projekt dofinansowany ze środków Unii Europejskiej w ramach Europejskiego Funduszu Społecznego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395536" y="1340768"/>
            <a:ext cx="381642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Czy udział w spotkaniu/doradztwie wpłynął na wzrost Pana/Pani wiedzy w zakresie zagadnień związanych z projektowaniem obiektów, pomieszczeń oraz przystosowaniem stanowisk pracy do potrzeb osób niepełnosprawnych?</a:t>
            </a:r>
            <a:endParaRPr kumimoji="0" lang="pl-PL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179512" y="3861048"/>
            <a:ext cx="320384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Źródło</a:t>
            </a:r>
            <a:r>
              <a:rPr kumimoji="0" lang="pl-PL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: opracowanie własne	</a:t>
            </a: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11" name="Wykres 10"/>
          <p:cNvGraphicFramePr/>
          <p:nvPr/>
        </p:nvGraphicFramePr>
        <p:xfrm>
          <a:off x="395536" y="2348880"/>
          <a:ext cx="5184576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3347864" y="4141386"/>
            <a:ext cx="46795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Przydatność wiedzy uzyskanej podczas spotkania</a:t>
            </a:r>
            <a:endParaRPr kumimoji="0" lang="pl-PL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13" name="Wykres 12"/>
          <p:cNvGraphicFramePr>
            <a:graphicFrameLocks/>
          </p:cNvGraphicFramePr>
          <p:nvPr/>
        </p:nvGraphicFramePr>
        <p:xfrm>
          <a:off x="1763688" y="4437112"/>
          <a:ext cx="6756030" cy="1831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2339752" y="6165304"/>
            <a:ext cx="341987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Źródło</a:t>
            </a:r>
            <a:r>
              <a:rPr kumimoji="0" lang="pl-PL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: opracowanie własne</a:t>
            </a:r>
            <a:endParaRPr kumimoji="0" 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5148064" y="2276872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 smtClean="0"/>
              <a:t>N = 3938</a:t>
            </a:r>
            <a:endParaRPr lang="pl-PL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1268760"/>
            <a:ext cx="746760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200" b="1" dirty="0" smtClean="0"/>
              <a:t>Działania upowszechniające</a:t>
            </a:r>
            <a:r>
              <a:rPr lang="pl-PL" sz="3200" b="1" dirty="0" smtClean="0"/>
              <a:t/>
            </a:r>
            <a:br>
              <a:rPr lang="pl-PL" sz="3200" b="1" dirty="0" smtClean="0"/>
            </a:b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539552" y="1916832"/>
            <a:ext cx="7467600" cy="419708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2000" dirty="0" smtClean="0"/>
              <a:t>Konferencje regionalne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2000" dirty="0" smtClean="0">
                <a:latin typeface="+mj-lt"/>
              </a:rPr>
              <a:t>Seminaria w siedzibie CIOP-PIB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2000" dirty="0" smtClean="0">
                <a:latin typeface="+mj-lt"/>
              </a:rPr>
              <a:t>Udział w imprezach targowych (Targi Rehabilitacja w Łodzi, Targi </a:t>
            </a:r>
            <a:r>
              <a:rPr lang="pl-PL" sz="2000" dirty="0" err="1" smtClean="0">
                <a:latin typeface="+mj-lt"/>
              </a:rPr>
              <a:t>Technikon</a:t>
            </a:r>
            <a:r>
              <a:rPr lang="pl-PL" sz="2000" dirty="0" smtClean="0">
                <a:latin typeface="+mj-lt"/>
              </a:rPr>
              <a:t>-Innowacje w Gdańsku)</a:t>
            </a:r>
            <a:endParaRPr lang="pl-PL" sz="2000" dirty="0" smtClean="0">
              <a:latin typeface="+mj-lt"/>
            </a:endParaRPr>
          </a:p>
        </p:txBody>
      </p:sp>
      <p:pic>
        <p:nvPicPr>
          <p:cNvPr id="4" name="Picture 2" descr="K:\UNIA\PR_POKL_2007-13\DKS\Ramowe  Wytyczne\promocja\logotypy - wzory oznaczeń\szablony oznaczeń\logo_kolo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1400"/>
            <a:ext cx="8626920" cy="1268760"/>
          </a:xfrm>
          <a:prstGeom prst="rect">
            <a:avLst/>
          </a:prstGeom>
          <a:noFill/>
        </p:spPr>
      </p:pic>
      <p:sp>
        <p:nvSpPr>
          <p:cNvPr id="5" name="Symbol zastępczy zawartości 2"/>
          <p:cNvSpPr txBox="1">
            <a:spLocks/>
          </p:cNvSpPr>
          <p:nvPr/>
        </p:nvSpPr>
        <p:spPr>
          <a:xfrm>
            <a:off x="611560" y="6453336"/>
            <a:ext cx="7467600" cy="260648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pl-PL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Projekt dofinansowany ze środków Unii Europejskiej w ramach Europejskiego Funduszu Społecznego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83" y="3933055"/>
            <a:ext cx="4139953" cy="2333797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933056"/>
            <a:ext cx="4139952" cy="23337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7467600" cy="936104"/>
          </a:xfrm>
        </p:spPr>
        <p:txBody>
          <a:bodyPr>
            <a:normAutofit/>
          </a:bodyPr>
          <a:lstStyle/>
          <a:p>
            <a:pPr algn="ctr"/>
            <a:r>
              <a:rPr lang="pl-PL" b="1" dirty="0" smtClean="0"/>
              <a:t>Wnioski i rekomendacje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7467600" cy="5061176"/>
          </a:xfrm>
        </p:spPr>
        <p:txBody>
          <a:bodyPr>
            <a:normAutofit/>
          </a:bodyPr>
          <a:lstStyle/>
          <a:p>
            <a:pPr algn="just"/>
            <a:endParaRPr lang="pl-PL" sz="2000" dirty="0" smtClean="0">
              <a:latin typeface="+mj-lt"/>
            </a:endParaRPr>
          </a:p>
          <a:p>
            <a:pPr marL="0" indent="0">
              <a:buNone/>
            </a:pPr>
            <a:r>
              <a:rPr lang="pl-PL" sz="2000" dirty="0" smtClean="0">
                <a:latin typeface="+mj-lt"/>
              </a:rPr>
              <a:t>Istotna jest kontynuacja działań zapoczątkowanych                     w „Ramowych wytycznych…"</a:t>
            </a:r>
          </a:p>
          <a:p>
            <a:pPr marL="0" indent="0" algn="just">
              <a:buNone/>
            </a:pPr>
            <a:endParaRPr lang="pl-PL" sz="2000" dirty="0" smtClean="0">
              <a:latin typeface="+mj-lt"/>
            </a:endParaRPr>
          </a:p>
          <a:p>
            <a:pPr algn="just"/>
            <a:r>
              <a:rPr lang="pl-PL" sz="2000" dirty="0" smtClean="0">
                <a:latin typeface="+mj-lt"/>
              </a:rPr>
              <a:t>Szersze udostępnienie i rozwój narzędzi opracowanych         w projekcie</a:t>
            </a:r>
          </a:p>
          <a:p>
            <a:pPr algn="just"/>
            <a:r>
              <a:rPr lang="pl-PL" sz="2000" dirty="0" smtClean="0">
                <a:latin typeface="+mj-lt"/>
              </a:rPr>
              <a:t>Wdrożenie komponentu szkoleniowego – dla PIP, urzędów pracy, doradców zawodowych, lekarzy medycyny pracy  i in.</a:t>
            </a:r>
          </a:p>
          <a:p>
            <a:pPr algn="just"/>
            <a:r>
              <a:rPr lang="pl-PL" sz="2000" dirty="0" smtClean="0">
                <a:latin typeface="+mj-lt"/>
              </a:rPr>
              <a:t>Stałe usługi doradcze (PFRON, CIOP-PIB?)</a:t>
            </a:r>
            <a:endParaRPr lang="pl-PL" sz="2000" dirty="0" smtClean="0">
              <a:latin typeface="+mj-lt"/>
            </a:endParaRPr>
          </a:p>
          <a:p>
            <a:pPr>
              <a:buNone/>
            </a:pPr>
            <a:endParaRPr lang="pl-PL" sz="2000" dirty="0" smtClean="0"/>
          </a:p>
          <a:p>
            <a:pPr algn="ctr">
              <a:buNone/>
            </a:pPr>
            <a:endParaRPr lang="pl-PL" sz="1800" dirty="0" smtClean="0">
              <a:solidFill>
                <a:srgbClr val="CC0000"/>
              </a:solidFill>
            </a:endParaRPr>
          </a:p>
          <a:p>
            <a:pPr>
              <a:buNone/>
            </a:pPr>
            <a:endParaRPr lang="pl-PL" sz="2000" dirty="0" smtClean="0">
              <a:solidFill>
                <a:srgbClr val="FF0000"/>
              </a:solidFill>
            </a:endParaRPr>
          </a:p>
        </p:txBody>
      </p:sp>
      <p:pic>
        <p:nvPicPr>
          <p:cNvPr id="4" name="Picture 2" descr="K:\UNIA\PR_POKL_2007-13\DKS\Ramowe  Wytyczne\promocja\logotypy - wzory oznaczeń\szablony oznaczeń\logo_kolo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1400"/>
            <a:ext cx="8626920" cy="1268760"/>
          </a:xfrm>
          <a:prstGeom prst="rect">
            <a:avLst/>
          </a:prstGeom>
          <a:noFill/>
        </p:spPr>
      </p:pic>
      <p:sp>
        <p:nvSpPr>
          <p:cNvPr id="5" name="Symbol zastępczy zawartości 2"/>
          <p:cNvSpPr txBox="1">
            <a:spLocks/>
          </p:cNvSpPr>
          <p:nvPr/>
        </p:nvSpPr>
        <p:spPr>
          <a:xfrm>
            <a:off x="611560" y="6453336"/>
            <a:ext cx="7467600" cy="260648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pl-PL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Projekt dofinansowany ze środków Unii Europejskiej w ramach Europejskiego Funduszu Społecznego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95536" y="1371572"/>
            <a:ext cx="7467600" cy="5061176"/>
          </a:xfrm>
        </p:spPr>
        <p:txBody>
          <a:bodyPr>
            <a:normAutofit lnSpcReduction="10000"/>
          </a:bodyPr>
          <a:lstStyle/>
          <a:p>
            <a:pPr algn="just"/>
            <a:endParaRPr lang="pl-PL" sz="2000" dirty="0" smtClean="0">
              <a:latin typeface="+mj-lt"/>
            </a:endParaRPr>
          </a:p>
          <a:p>
            <a:pPr>
              <a:buNone/>
            </a:pPr>
            <a:endParaRPr lang="pl-PL" sz="2000" dirty="0" smtClean="0"/>
          </a:p>
          <a:p>
            <a:pPr>
              <a:buNone/>
            </a:pPr>
            <a:endParaRPr lang="pl-PL" sz="2000" dirty="0" smtClean="0"/>
          </a:p>
          <a:p>
            <a:pPr algn="ctr">
              <a:buNone/>
            </a:pPr>
            <a:r>
              <a:rPr lang="x-none" sz="1800" smtClean="0"/>
              <a:t>We wszystkich sprawach związanych z projektem prosimy o</a:t>
            </a:r>
            <a:r>
              <a:rPr lang="pl-PL" sz="1800" dirty="0" smtClean="0"/>
              <a:t> </a:t>
            </a:r>
            <a:r>
              <a:rPr lang="x-none" sz="1800" smtClean="0"/>
              <a:t>kontakt</a:t>
            </a:r>
            <a:r>
              <a:rPr lang="pl-PL" sz="1800" dirty="0" smtClean="0"/>
              <a:t> </a:t>
            </a:r>
            <a:r>
              <a:rPr lang="x-none" sz="1800" smtClean="0"/>
              <a:t>mailowy pod adresem </a:t>
            </a:r>
            <a:r>
              <a:rPr lang="x-none" sz="1800" u="sng" smtClean="0">
                <a:solidFill>
                  <a:srgbClr val="CC0000"/>
                </a:solidFill>
              </a:rPr>
              <a:t>ramowe_wytyczne@pfron.org.pl</a:t>
            </a:r>
            <a:r>
              <a:rPr lang="x-none" sz="1800" smtClean="0">
                <a:solidFill>
                  <a:srgbClr val="CC0000"/>
                </a:solidFill>
              </a:rPr>
              <a:t> </a:t>
            </a:r>
            <a:endParaRPr lang="pl-PL" sz="1800" dirty="0" smtClean="0">
              <a:solidFill>
                <a:srgbClr val="CC0000"/>
              </a:solidFill>
            </a:endParaRPr>
          </a:p>
          <a:p>
            <a:pPr algn="ctr">
              <a:buNone/>
            </a:pPr>
            <a:endParaRPr lang="pl-PL" sz="1800" dirty="0" smtClean="0">
              <a:solidFill>
                <a:srgbClr val="CC0000"/>
              </a:solidFill>
            </a:endParaRPr>
          </a:p>
          <a:p>
            <a:pPr algn="ctr">
              <a:buNone/>
            </a:pPr>
            <a:endParaRPr lang="pl-PL" sz="1800" dirty="0" smtClean="0">
              <a:solidFill>
                <a:srgbClr val="CC0000"/>
              </a:solidFill>
            </a:endParaRPr>
          </a:p>
          <a:p>
            <a:pPr algn="ctr">
              <a:buNone/>
            </a:pPr>
            <a:r>
              <a:rPr lang="pl-PL" sz="1800" dirty="0" smtClean="0">
                <a:solidFill>
                  <a:srgbClr val="CC0000"/>
                </a:solidFill>
              </a:rPr>
              <a:t>Zapraszamy także na stronę internetową </a:t>
            </a:r>
            <a:r>
              <a:rPr lang="pl-PL" sz="1800" dirty="0" smtClean="0">
                <a:hlinkClick r:id="rId2"/>
              </a:rPr>
              <a:t>http://ramowewytyczne.pl/</a:t>
            </a:r>
            <a:endParaRPr lang="pl-PL" sz="1800" dirty="0" smtClean="0"/>
          </a:p>
          <a:p>
            <a:pPr algn="ctr">
              <a:buNone/>
            </a:pPr>
            <a:endParaRPr lang="pl-PL" sz="1800" dirty="0" smtClean="0">
              <a:solidFill>
                <a:srgbClr val="CC0000"/>
              </a:solidFill>
            </a:endParaRPr>
          </a:p>
          <a:p>
            <a:pPr marL="0" indent="0">
              <a:buNone/>
            </a:pPr>
            <a:r>
              <a:rPr lang="pl-PL" sz="1800" dirty="0" smtClean="0"/>
              <a:t>Publikacje odnośnie projektowania uniwersalnego można znaleźć także na stronach:</a:t>
            </a:r>
          </a:p>
          <a:p>
            <a:pPr marL="0" indent="0">
              <a:buNone/>
            </a:pPr>
            <a:endParaRPr lang="pl-PL" sz="1800" dirty="0" smtClean="0"/>
          </a:p>
          <a:p>
            <a:pPr marL="0" indent="0">
              <a:buNone/>
            </a:pPr>
            <a:r>
              <a:rPr lang="pl-PL" sz="1800" b="1" dirty="0" smtClean="0"/>
              <a:t>Biura Pełnomocnika Rządu ds. Osób Niepełnosprawnych</a:t>
            </a:r>
          </a:p>
          <a:p>
            <a:pPr marL="0" indent="0">
              <a:buNone/>
            </a:pPr>
            <a:endParaRPr lang="pl-PL" sz="1800" dirty="0" smtClean="0"/>
          </a:p>
          <a:p>
            <a:pPr marL="0" indent="0">
              <a:buNone/>
            </a:pPr>
            <a:r>
              <a:rPr lang="pl-PL" sz="1800" dirty="0" smtClean="0">
                <a:solidFill>
                  <a:schemeClr val="accent5">
                    <a:lumMod val="75000"/>
                  </a:schemeClr>
                </a:solidFill>
              </a:rPr>
              <a:t>http://www.niepelnosprawni.gov.pl/dostepnosc-projektowanie-uniwer/</a:t>
            </a:r>
          </a:p>
          <a:p>
            <a:pPr algn="ctr">
              <a:buNone/>
            </a:pPr>
            <a:endParaRPr lang="pl-PL" sz="1800" dirty="0" smtClean="0">
              <a:solidFill>
                <a:srgbClr val="CC0000"/>
              </a:solidFill>
            </a:endParaRPr>
          </a:p>
          <a:p>
            <a:pPr>
              <a:buNone/>
            </a:pPr>
            <a:endParaRPr lang="pl-PL" sz="2000" dirty="0" smtClean="0">
              <a:solidFill>
                <a:srgbClr val="FF0000"/>
              </a:solidFill>
            </a:endParaRPr>
          </a:p>
        </p:txBody>
      </p:sp>
      <p:pic>
        <p:nvPicPr>
          <p:cNvPr id="4" name="Picture 2" descr="K:\UNIA\PR_POKL_2007-13\DKS\Ramowe  Wytyczne\promocja\logotypy - wzory oznaczeń\szablony oznaczeń\logo_kolo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71400"/>
            <a:ext cx="8626920" cy="1268760"/>
          </a:xfrm>
          <a:prstGeom prst="rect">
            <a:avLst/>
          </a:prstGeom>
          <a:noFill/>
        </p:spPr>
      </p:pic>
      <p:sp>
        <p:nvSpPr>
          <p:cNvPr id="5" name="Symbol zastępczy zawartości 2"/>
          <p:cNvSpPr txBox="1">
            <a:spLocks/>
          </p:cNvSpPr>
          <p:nvPr/>
        </p:nvSpPr>
        <p:spPr>
          <a:xfrm>
            <a:off x="611560" y="6453336"/>
            <a:ext cx="7467600" cy="260648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pl-PL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Projekt dofinansowany ze środków Unii Europejskiej w ramach Europejskiego Funduszu Społecznego</a:t>
            </a:r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6791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ykusz">
  <a:themeElements>
    <a:clrScheme name="Techniczny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Wykusz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ykusz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3599</TotalTime>
  <Words>750</Words>
  <Application>Microsoft Office PowerPoint</Application>
  <PresentationFormat>Pokaz na ekranie (4:3)</PresentationFormat>
  <Paragraphs>120</Paragraphs>
  <Slides>14</Slides>
  <Notes>3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5" baseType="lpstr">
      <vt:lpstr>Wykusz</vt:lpstr>
      <vt:lpstr>Prezentacja programu PowerPoint</vt:lpstr>
      <vt:lpstr>tło realizacji projektu</vt:lpstr>
      <vt:lpstr>tło realizacji projektu</vt:lpstr>
      <vt:lpstr>podstawowe informacje o projekcie</vt:lpstr>
      <vt:lpstr>cele projektu</vt:lpstr>
      <vt:lpstr>działania projektowe</vt:lpstr>
      <vt:lpstr>partnerstwo</vt:lpstr>
      <vt:lpstr>ogólnopolska kampania informacyjna</vt:lpstr>
      <vt:lpstr>ogólnopolska kampania  informacyjna</vt:lpstr>
      <vt:lpstr>punkty  informacyjno-doradcze </vt:lpstr>
      <vt:lpstr> ocena spotkań punktów informacyjno-doradczych</vt:lpstr>
      <vt:lpstr>Działania upowszechniające </vt:lpstr>
      <vt:lpstr>Wnioski i rekomendacje</vt:lpstr>
      <vt:lpstr>Prezentacja programu PowerPoint</vt:lpstr>
    </vt:vector>
  </TitlesOfParts>
  <Company>PFRON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 ramowe wytyczne w zakresie projektowania obiektów, pomieszczeń oraz przystosowania stanowisk pracy dla osób niepełnosprawnych o specyficznych potrzebach</dc:title>
  <dc:creator>*</dc:creator>
  <cp:lastModifiedBy>test</cp:lastModifiedBy>
  <cp:revision>181</cp:revision>
  <dcterms:created xsi:type="dcterms:W3CDTF">2013-10-23T12:30:02Z</dcterms:created>
  <dcterms:modified xsi:type="dcterms:W3CDTF">2015-02-25T10:45:16Z</dcterms:modified>
</cp:coreProperties>
</file>