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44"/>
  </p:notesMasterIdLst>
  <p:handoutMasterIdLst>
    <p:handoutMasterId r:id="rId45"/>
  </p:handoutMasterIdLst>
  <p:sldIdLst>
    <p:sldId id="257" r:id="rId3"/>
    <p:sldId id="267" r:id="rId4"/>
    <p:sldId id="268" r:id="rId5"/>
    <p:sldId id="309" r:id="rId6"/>
    <p:sldId id="297" r:id="rId7"/>
    <p:sldId id="303" r:id="rId8"/>
    <p:sldId id="269" r:id="rId9"/>
    <p:sldId id="270" r:id="rId10"/>
    <p:sldId id="271" r:id="rId11"/>
    <p:sldId id="302" r:id="rId12"/>
    <p:sldId id="272" r:id="rId13"/>
    <p:sldId id="273" r:id="rId14"/>
    <p:sldId id="276" r:id="rId15"/>
    <p:sldId id="298" r:id="rId16"/>
    <p:sldId id="299" r:id="rId17"/>
    <p:sldId id="274" r:id="rId18"/>
    <p:sldId id="300" r:id="rId19"/>
    <p:sldId id="311" r:id="rId20"/>
    <p:sldId id="286" r:id="rId21"/>
    <p:sldId id="287" r:id="rId22"/>
    <p:sldId id="304" r:id="rId23"/>
    <p:sldId id="289" r:id="rId24"/>
    <p:sldId id="258" r:id="rId25"/>
    <p:sldId id="259" r:id="rId26"/>
    <p:sldId id="281" r:id="rId27"/>
    <p:sldId id="282" r:id="rId28"/>
    <p:sldId id="283" r:id="rId29"/>
    <p:sldId id="285" r:id="rId30"/>
    <p:sldId id="312" r:id="rId31"/>
    <p:sldId id="277" r:id="rId32"/>
    <p:sldId id="278" r:id="rId33"/>
    <p:sldId id="305" r:id="rId34"/>
    <p:sldId id="306" r:id="rId35"/>
    <p:sldId id="279" r:id="rId36"/>
    <p:sldId id="290" r:id="rId37"/>
    <p:sldId id="291" r:id="rId38"/>
    <p:sldId id="307" r:id="rId39"/>
    <p:sldId id="294" r:id="rId40"/>
    <p:sldId id="293" r:id="rId41"/>
    <p:sldId id="310" r:id="rId42"/>
    <p:sldId id="301" r:id="rId43"/>
  </p:sldIdLst>
  <p:sldSz cx="9144000" cy="6858000" type="screen4x3"/>
  <p:notesSz cx="6797675" cy="9928225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1702"/>
    <a:srgbClr val="FFCC00"/>
    <a:srgbClr val="66FF33"/>
    <a:srgbClr val="642F04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910" autoAdjust="0"/>
    <p:restoredTop sz="94660"/>
  </p:normalViewPr>
  <p:slideViewPr>
    <p:cSldViewPr>
      <p:cViewPr>
        <p:scale>
          <a:sx n="104" d="100"/>
          <a:sy n="104" d="100"/>
        </p:scale>
        <p:origin x="-1716" y="-3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dane\zadania\p.Koradecka-warunki\choroby\Zeszyt1.xls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Zeszyt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 baseline="0" dirty="0" smtClean="0"/>
              <a:t>(</a:t>
            </a:r>
            <a:r>
              <a:rPr lang="pl-PL" baseline="0" dirty="0"/>
              <a:t>ogółem </a:t>
            </a:r>
            <a:r>
              <a:rPr lang="pl-PL" baseline="0" dirty="0" smtClean="0"/>
              <a:t>4.697.048 </a:t>
            </a:r>
            <a:r>
              <a:rPr lang="pl-PL" baseline="0" dirty="0"/>
              <a:t>osób)</a:t>
            </a:r>
            <a:endParaRPr lang="pl-PL" dirty="0"/>
          </a:p>
        </c:rich>
      </c:tx>
      <c:layout>
        <c:manualLayout>
          <c:xMode val="edge"/>
          <c:yMode val="edge"/>
          <c:x val="0.3732718492672189"/>
          <c:y val="5.4579145860670135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 rot="-5400000" vert="horz"/>
              <a:lstStyle/>
              <a:p>
                <a:pPr>
                  <a:defRPr sz="14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Arkusz8!$D$7:$H$7</c:f>
              <c:strCache>
                <c:ptCount val="5"/>
                <c:pt idx="0">
                  <c:v>0-14 </c:v>
                </c:pt>
                <c:pt idx="1">
                  <c:v>15-24</c:v>
                </c:pt>
                <c:pt idx="2">
                  <c:v>25-49</c:v>
                </c:pt>
                <c:pt idx="3">
                  <c:v>50-69</c:v>
                </c:pt>
                <c:pt idx="4">
                  <c:v>70 lat i więcej</c:v>
                </c:pt>
              </c:strCache>
            </c:strRef>
          </c:cat>
          <c:val>
            <c:numRef>
              <c:f>Arkusz8!$D$8:$H$8</c:f>
              <c:numCache>
                <c:formatCode>General</c:formatCode>
                <c:ptCount val="5"/>
                <c:pt idx="0" formatCode="0">
                  <c:v>169121</c:v>
                </c:pt>
                <c:pt idx="1">
                  <c:v>164186</c:v>
                </c:pt>
                <c:pt idx="2">
                  <c:v>754089</c:v>
                </c:pt>
                <c:pt idx="3">
                  <c:v>2095811</c:v>
                </c:pt>
                <c:pt idx="4">
                  <c:v>1513841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404096"/>
        <c:axId val="62406016"/>
      </c:barChart>
      <c:catAx>
        <c:axId val="624040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/>
                </a:pPr>
                <a:r>
                  <a:rPr lang="pl-PL" sz="1100"/>
                  <a:t>Lata</a:t>
                </a:r>
              </a:p>
            </c:rich>
          </c:tx>
          <c:layout/>
          <c:overlay val="0"/>
        </c:title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pl-PL"/>
          </a:p>
        </c:txPr>
        <c:crossAx val="62406016"/>
        <c:crosses val="autoZero"/>
        <c:auto val="1"/>
        <c:lblAlgn val="ctr"/>
        <c:lblOffset val="100"/>
        <c:noMultiLvlLbl val="0"/>
      </c:catAx>
      <c:valAx>
        <c:axId val="62406016"/>
        <c:scaling>
          <c:orientation val="minMax"/>
          <c:max val="3000000"/>
        </c:scaling>
        <c:delete val="0"/>
        <c:axPos val="l"/>
        <c:title>
          <c:tx>
            <c:rich>
              <a:bodyPr/>
              <a:lstStyle/>
              <a:p>
                <a:pPr>
                  <a:defRPr sz="1100"/>
                </a:pPr>
                <a:r>
                  <a:rPr lang="pl-PL" sz="1100"/>
                  <a:t>Liczba</a:t>
                </a:r>
                <a:r>
                  <a:rPr lang="pl-PL" sz="1100" baseline="0"/>
                  <a:t> osób</a:t>
                </a:r>
                <a:endParaRPr lang="pl-PL" sz="1100"/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62404096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9886602063454678E-2"/>
          <c:y val="9.8223178694786487E-2"/>
          <c:w val="0.86090006568917865"/>
          <c:h val="0.8457389765334733"/>
        </c:manualLayout>
      </c:layout>
      <c:lineChart>
        <c:grouping val="standard"/>
        <c:varyColors val="0"/>
        <c:ser>
          <c:idx val="1"/>
          <c:order val="1"/>
          <c:tx>
            <c:strRef>
              <c:f>Arkusz1!$G$13</c:f>
              <c:strCache>
                <c:ptCount val="1"/>
                <c:pt idx="0">
                  <c:v>Wskaźnik zatrudnionych w warunkach zagrożenia na 1000 zatrudnionych w zakładach objętych badaniem GUS</c:v>
                </c:pt>
              </c:strCache>
            </c:strRef>
          </c:tx>
          <c:spPr>
            <a:ln w="47625">
              <a:solidFill>
                <a:srgbClr val="C00000"/>
              </a:solidFill>
            </a:ln>
          </c:spPr>
          <c:marker>
            <c:symbol val="diamond"/>
            <c:size val="9"/>
            <c:spPr>
              <a:solidFill>
                <a:schemeClr val="tx1"/>
              </a:solidFill>
            </c:spPr>
          </c:marker>
          <c:dLbls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Arkusz1!$E$28:$E$36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Arkusz1!$G$28:$G$36</c:f>
              <c:numCache>
                <c:formatCode>General</c:formatCode>
                <c:ptCount val="9"/>
                <c:pt idx="0">
                  <c:v>121.2</c:v>
                </c:pt>
                <c:pt idx="1">
                  <c:v>119.6</c:v>
                </c:pt>
                <c:pt idx="2">
                  <c:v>116.1</c:v>
                </c:pt>
                <c:pt idx="3">
                  <c:v>113.2</c:v>
                </c:pt>
                <c:pt idx="4">
                  <c:v>112.2</c:v>
                </c:pt>
                <c:pt idx="5">
                  <c:v>104.4</c:v>
                </c:pt>
                <c:pt idx="6">
                  <c:v>97.9</c:v>
                </c:pt>
                <c:pt idx="7">
                  <c:v>97</c:v>
                </c:pt>
                <c:pt idx="8">
                  <c:v>95.5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440896"/>
        <c:axId val="95442432"/>
      </c:lineChart>
      <c:lineChart>
        <c:grouping val="standard"/>
        <c:varyColors val="0"/>
        <c:ser>
          <c:idx val="0"/>
          <c:order val="0"/>
          <c:tx>
            <c:strRef>
              <c:f>Arkusz1!$F$13</c:f>
              <c:strCache>
                <c:ptCount val="1"/>
                <c:pt idx="0">
                  <c:v>Wskaźnik zapadalności na choroby zawodowe na 100 tys. zatrudnionych</c:v>
                </c:pt>
              </c:strCache>
            </c:strRef>
          </c:tx>
          <c:spPr>
            <a:ln w="50800">
              <a:solidFill>
                <a:srgbClr val="00B0F0"/>
              </a:solidFill>
            </a:ln>
          </c:spPr>
          <c:marker>
            <c:symbol val="diamond"/>
            <c:size val="11"/>
            <c:spPr>
              <a:solidFill>
                <a:srgbClr val="FFFF00"/>
              </a:solidFill>
            </c:spPr>
          </c:marker>
          <c:dLbls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Arkusz1!$E$28:$E$36</c:f>
              <c:numCache>
                <c:formatCode>General</c:formatCode>
                <c:ptCount val="9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</c:numCache>
            </c:numRef>
          </c:cat>
          <c:val>
            <c:numRef>
              <c:f>Arkusz1!$F$28:$F$36</c:f>
              <c:numCache>
                <c:formatCode>General</c:formatCode>
                <c:ptCount val="9"/>
                <c:pt idx="0">
                  <c:v>41</c:v>
                </c:pt>
                <c:pt idx="1">
                  <c:v>34.799999999999997</c:v>
                </c:pt>
                <c:pt idx="2">
                  <c:v>32.799999999999997</c:v>
                </c:pt>
                <c:pt idx="3">
                  <c:v>33.5</c:v>
                </c:pt>
                <c:pt idx="4">
                  <c:v>34.700000000000003</c:v>
                </c:pt>
                <c:pt idx="5">
                  <c:v>29.9</c:v>
                </c:pt>
                <c:pt idx="6">
                  <c:v>28.3</c:v>
                </c:pt>
                <c:pt idx="7">
                  <c:v>24.6</c:v>
                </c:pt>
                <c:pt idx="8">
                  <c:v>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5458432"/>
        <c:axId val="95444352"/>
      </c:lineChart>
      <c:catAx>
        <c:axId val="95440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5442432"/>
        <c:crosses val="autoZero"/>
        <c:auto val="1"/>
        <c:lblAlgn val="ctr"/>
        <c:lblOffset val="100"/>
        <c:noMultiLvlLbl val="0"/>
      </c:catAx>
      <c:valAx>
        <c:axId val="95442432"/>
        <c:scaling>
          <c:orientation val="minMax"/>
          <c:max val="130"/>
          <c:min val="7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pl-PL"/>
                  <a:t>Wskaźnik zatrudnionych w warunkach zagrożenia na 1000 zatrudnionych 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95440896"/>
        <c:crosses val="autoZero"/>
        <c:crossBetween val="between"/>
      </c:valAx>
      <c:valAx>
        <c:axId val="95444352"/>
        <c:scaling>
          <c:orientation val="minMax"/>
          <c:max val="50"/>
          <c:min val="20"/>
        </c:scaling>
        <c:delete val="0"/>
        <c:axPos val="r"/>
        <c:numFmt formatCode="General" sourceLinked="1"/>
        <c:majorTickMark val="out"/>
        <c:minorTickMark val="none"/>
        <c:tickLblPos val="nextTo"/>
        <c:crossAx val="95458432"/>
        <c:crosses val="max"/>
        <c:crossBetween val="between"/>
      </c:valAx>
      <c:catAx>
        <c:axId val="954584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95444352"/>
        <c:crosses val="autoZero"/>
        <c:auto val="1"/>
        <c:lblAlgn val="ctr"/>
        <c:lblOffset val="100"/>
        <c:noMultiLvlLbl val="0"/>
      </c:catAx>
      <c:spPr>
        <a:solidFill>
          <a:srgbClr val="FFFFFF">
            <a:lumMod val="95000"/>
            <a:alpha val="70000"/>
          </a:srgbClr>
        </a:solidFill>
      </c:spPr>
    </c:plotArea>
    <c:legend>
      <c:legendPos val="t"/>
      <c:layout>
        <c:manualLayout>
          <c:xMode val="edge"/>
          <c:yMode val="edge"/>
          <c:x val="1.445403239984258E-2"/>
          <c:y val="0"/>
          <c:w val="0.90450698355555836"/>
          <c:h val="9.393786492858831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>
          <a:latin typeface="+mj-lt"/>
        </a:defRPr>
      </a:pPr>
      <a:endParaRPr lang="pl-PL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/>
      <c:pieChart>
        <c:varyColors val="1"/>
        <c:ser>
          <c:idx val="0"/>
          <c:order val="0"/>
          <c:dLbls>
            <c:dLbl>
              <c:idx val="1"/>
              <c:layout>
                <c:manualLayout>
                  <c:x val="2.149007253162347E-2"/>
                  <c:y val="-9.929326316705083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698652530671195E-2"/>
                  <c:y val="-2.258448223372330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5741795885113295E-2"/>
                  <c:y val="3.877658417779324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604168319922125E-2"/>
                  <c:y val="0.13147958074196506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1484162578426957E-2"/>
                  <c:y val="3.6234358990281617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5.1956660900111626E-2"/>
                  <c:y val="-6.330644109076664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2.7263783556213052E-3"/>
                  <c:y val="6.1259974539696338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numFmt formatCode="0.0%" sourceLinked="0"/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Arkusz1!$C$33:$C$45</c:f>
              <c:strCache>
                <c:ptCount val="13"/>
                <c:pt idx="0">
                  <c:v>Pylice płuc</c:v>
                </c:pt>
                <c:pt idx="1">
                  <c:v>Choroby opłucnej lub osierdzia wywołane pyłem azbestu</c:v>
                </c:pt>
                <c:pt idx="2">
                  <c:v>Astma oskrzelowa</c:v>
                </c:pt>
                <c:pt idx="3">
                  <c:v>Zewnątrzpochodne alergiczne zapalenie pęcherzyków płucnych</c:v>
                </c:pt>
                <c:pt idx="4">
                  <c:v>Alergiczny nieżyt nosa</c:v>
                </c:pt>
                <c:pt idx="5">
                  <c:v>Przewlekłe choroby narządu głosu</c:v>
                </c:pt>
                <c:pt idx="6">
                  <c:v>Nowotwory złośliwe</c:v>
                </c:pt>
                <c:pt idx="7">
                  <c:v>Choroby skóry</c:v>
                </c:pt>
                <c:pt idx="8">
                  <c:v>Przewlekłe choroby układu ruchu</c:v>
                </c:pt>
                <c:pt idx="9">
                  <c:v>Przewlekłe choroby obwodowego układu nerwowego</c:v>
                </c:pt>
                <c:pt idx="10">
                  <c:v>Ubytek słuchu</c:v>
                </c:pt>
                <c:pt idx="11">
                  <c:v>Zespół wibracyjny</c:v>
                </c:pt>
                <c:pt idx="12">
                  <c:v>Choroby zakaźne lub pasożytnicze albo ich następstwa</c:v>
                </c:pt>
              </c:strCache>
            </c:strRef>
          </c:cat>
          <c:val>
            <c:numRef>
              <c:f>Arkusz1!$D$33:$D$45</c:f>
              <c:numCache>
                <c:formatCode>0.00%</c:formatCode>
                <c:ptCount val="13"/>
                <c:pt idx="0">
                  <c:v>0.26100000000000001</c:v>
                </c:pt>
                <c:pt idx="1">
                  <c:v>1.2E-2</c:v>
                </c:pt>
                <c:pt idx="2">
                  <c:v>2.3E-2</c:v>
                </c:pt>
                <c:pt idx="3">
                  <c:v>1.4E-2</c:v>
                </c:pt>
                <c:pt idx="4">
                  <c:v>1.7000000000000001E-2</c:v>
                </c:pt>
                <c:pt idx="5">
                  <c:v>0.106</c:v>
                </c:pt>
                <c:pt idx="6">
                  <c:v>3.5999999999999997E-2</c:v>
                </c:pt>
                <c:pt idx="7" formatCode="0%">
                  <c:v>0.03</c:v>
                </c:pt>
                <c:pt idx="8">
                  <c:v>3.9E-2</c:v>
                </c:pt>
                <c:pt idx="9">
                  <c:v>8.1000000000000003E-2</c:v>
                </c:pt>
                <c:pt idx="10">
                  <c:v>8.4000000000000005E-2</c:v>
                </c:pt>
                <c:pt idx="11">
                  <c:v>1.6E-2</c:v>
                </c:pt>
                <c:pt idx="12">
                  <c:v>0.26600000000000001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0967760583060775E-2"/>
          <c:y val="4.3234285062100003E-2"/>
          <c:w val="0.68182735793583915"/>
          <c:h val="0.84886131538557197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9 lat i więcej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8640656909846485E-2"/>
                  <c:y val="5.4085176913891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772863539100894E-2"/>
                  <c:y val="-8.11277653708359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905070168355277E-2"/>
                  <c:y val="-9.915501222830486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Arkusz1!$B$2:$B$4</c:f>
              <c:numCache>
                <c:formatCode>0.00%</c:formatCode>
                <c:ptCount val="3"/>
                <c:pt idx="0">
                  <c:v>0.16200000000000001</c:v>
                </c:pt>
                <c:pt idx="1">
                  <c:v>0.16300000000000001</c:v>
                </c:pt>
                <c:pt idx="2">
                  <c:v>0.188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od 5 lat do 8 lat</c:v>
                </c:pt>
              </c:strCache>
            </c:strRef>
          </c:tx>
          <c:spPr>
            <a:solidFill>
              <a:srgbClr val="66FF33"/>
            </a:solidFill>
          </c:spPr>
          <c:invertIfNegative val="0"/>
          <c:dLbls>
            <c:dLbl>
              <c:idx val="0"/>
              <c:layout>
                <c:manualLayout>
                  <c:x val="2.0074440689968477E-2"/>
                  <c:y val="-5.4085176913891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720676022447370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338966853728086E-2"/>
                  <c:y val="-5.4085176913891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Arkusz1!$C$2:$C$4</c:f>
              <c:numCache>
                <c:formatCode>0.00%</c:formatCode>
                <c:ptCount val="3"/>
                <c:pt idx="0">
                  <c:v>5.7000000000000002E-2</c:v>
                </c:pt>
                <c:pt idx="1">
                  <c:v>6.9000000000000006E-2</c:v>
                </c:pt>
                <c:pt idx="2">
                  <c:v>8.7999999999999995E-2</c:v>
                </c:pt>
              </c:numCache>
            </c:numRef>
          </c:val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od 3 lat do 5 lat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1.0037276797609634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772863539100894E-2"/>
                  <c:y val="5.4085176913891289E-3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905070168355277E-2"/>
                  <c:y val="-2.7042588456945645E-3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Arkusz1!$D$2:$D$4</c:f>
              <c:numCache>
                <c:formatCode>0.00%</c:formatCode>
                <c:ptCount val="3"/>
                <c:pt idx="0">
                  <c:v>0.161</c:v>
                </c:pt>
                <c:pt idx="1">
                  <c:v>0.155</c:v>
                </c:pt>
                <c:pt idx="2">
                  <c:v>0.125</c:v>
                </c:pt>
              </c:numCache>
            </c:numRef>
          </c:val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od 1 roku do 2 lat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1.8640656909846485E-2"/>
                  <c:y val="5.4085176913891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77286353910089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9050701683552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Arkusz1!$E$2:$E$4</c:f>
              <c:numCache>
                <c:formatCode>0.00%</c:formatCode>
                <c:ptCount val="3"/>
                <c:pt idx="0">
                  <c:v>0.192</c:v>
                </c:pt>
                <c:pt idx="1">
                  <c:v>0.20200000000000001</c:v>
                </c:pt>
                <c:pt idx="2">
                  <c:v>0.18099999999999999</c:v>
                </c:pt>
              </c:numCache>
            </c:numRef>
          </c:val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do 1 roku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8640656909846513E-2"/>
                  <c:y val="5.4085176913891289E-3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772863539100894E-2"/>
                  <c:y val="-2.7042588456945645E-3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905070168355277E-2"/>
                  <c:y val="8.1127765370836939E-3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bg1"/>
                      </a:solidFill>
                    </a:defRPr>
                  </a:pPr>
                  <a:endParaRPr lang="pl-PL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Arkusz1!$F$2:$F$4</c:f>
              <c:numCache>
                <c:formatCode>0.00%</c:formatCode>
                <c:ptCount val="3"/>
                <c:pt idx="0">
                  <c:v>0.42799999999999999</c:v>
                </c:pt>
                <c:pt idx="1">
                  <c:v>0.41099999999999998</c:v>
                </c:pt>
                <c:pt idx="2">
                  <c:v>0.41799999999999998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0640256"/>
        <c:axId val="100641792"/>
        <c:axId val="0"/>
      </c:bar3DChart>
      <c:catAx>
        <c:axId val="1006402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0641792"/>
        <c:crosses val="autoZero"/>
        <c:auto val="1"/>
        <c:lblAlgn val="ctr"/>
        <c:lblOffset val="100"/>
        <c:noMultiLvlLbl val="0"/>
      </c:catAx>
      <c:valAx>
        <c:axId val="1006417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006402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049032040703698"/>
          <c:y val="4.3234285062100003E-2"/>
          <c:w val="0.63002755791361931"/>
          <c:h val="0.8488613153855719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od 181 dni do 1 roku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1471173482982443E-2"/>
                  <c:y val="5.4085176913891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338966853728034E-2"/>
                  <c:y val="5.4085176913891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772863539100894E-2"/>
                  <c:y val="-2.70425884569456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Arkusz1!$B$2:$B$4</c:f>
              <c:numCache>
                <c:formatCode>0.00%</c:formatCode>
                <c:ptCount val="3"/>
                <c:pt idx="0">
                  <c:v>9.5000000000000001E-2</c:v>
                </c:pt>
                <c:pt idx="1">
                  <c:v>9.5000000000000001E-2</c:v>
                </c:pt>
                <c:pt idx="2">
                  <c:v>0.08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od 91 dni do 181 dni</c:v>
                </c:pt>
              </c:strCache>
            </c:strRef>
          </c:tx>
          <c:spPr>
            <a:solidFill>
              <a:srgbClr val="66FF33"/>
            </a:solidFill>
          </c:spPr>
          <c:invertIfNegative val="0"/>
          <c:dLbls>
            <c:dLbl>
              <c:idx val="0"/>
              <c:layout>
                <c:manualLayout>
                  <c:x val="1.1471060577731652E-2"/>
                  <c:y val="2.70425884569456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33896685372803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772863539100894E-2"/>
                  <c:y val="-2.70425884569456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Arkusz1!$C$2:$C$4</c:f>
              <c:numCache>
                <c:formatCode>0.00%</c:formatCode>
                <c:ptCount val="3"/>
                <c:pt idx="0">
                  <c:v>6.7000000000000004E-2</c:v>
                </c:pt>
                <c:pt idx="1">
                  <c:v>6.6000000000000003E-2</c:v>
                </c:pt>
                <c:pt idx="2">
                  <c:v>6.8000000000000005E-2</c:v>
                </c:pt>
              </c:numCache>
            </c:numRef>
          </c:val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od 31 dni do 90 dni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1.1471173482982443E-2"/>
                  <c:y val="8.11277653708369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338966853728034E-2"/>
                  <c:y val="2.70425884569456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772863539100894E-2"/>
                  <c:y val="8.11277653708369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Arkusz1!$D$2:$D$4</c:f>
              <c:numCache>
                <c:formatCode>0.00%</c:formatCode>
                <c:ptCount val="3"/>
                <c:pt idx="0">
                  <c:v>6.9000000000000006E-2</c:v>
                </c:pt>
                <c:pt idx="1">
                  <c:v>6.4000000000000001E-2</c:v>
                </c:pt>
                <c:pt idx="2">
                  <c:v>7.8E-2</c:v>
                </c:pt>
              </c:numCache>
            </c:numRef>
          </c:val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od 8 dni do 30 dni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1.290495726310446E-2"/>
                  <c:y val="-8.11277653708369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338966853728034E-2"/>
                  <c:y val="4.9577506114152435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772863539100894E-2"/>
                  <c:y val="-2.70425884569461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Arkusz1!$E$2:$E$4</c:f>
              <c:numCache>
                <c:formatCode>0.00%</c:formatCode>
                <c:ptCount val="3"/>
                <c:pt idx="0">
                  <c:v>5.8000000000000003E-2</c:v>
                </c:pt>
                <c:pt idx="1">
                  <c:v>5.8999999999999997E-2</c:v>
                </c:pt>
                <c:pt idx="2">
                  <c:v>5.6000000000000001E-2</c:v>
                </c:pt>
              </c:numCache>
            </c:numRef>
          </c:val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do 7 dni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0"/>
              <c:layout>
                <c:manualLayout>
                  <c:x val="1.003727679760968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90507016835527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33896685372808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Arkusz1!$A$2:$A$4</c:f>
              <c:numCache>
                <c:formatCode>General</c:formatCode>
                <c:ptCount val="3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</c:numCache>
            </c:numRef>
          </c:cat>
          <c:val>
            <c:numRef>
              <c:f>Arkusz1!$F$2:$F$4</c:f>
              <c:numCache>
                <c:formatCode>0.00%</c:formatCode>
                <c:ptCount val="3"/>
                <c:pt idx="0">
                  <c:v>0.13900000000000001</c:v>
                </c:pt>
                <c:pt idx="1">
                  <c:v>0.127</c:v>
                </c:pt>
                <c:pt idx="2">
                  <c:v>0.13600000000000001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00750848"/>
        <c:axId val="100752384"/>
        <c:axId val="0"/>
      </c:bar3DChart>
      <c:catAx>
        <c:axId val="100750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00752384"/>
        <c:crosses val="autoZero"/>
        <c:auto val="1"/>
        <c:lblAlgn val="ctr"/>
        <c:lblOffset val="100"/>
        <c:noMultiLvlLbl val="0"/>
      </c:catAx>
      <c:valAx>
        <c:axId val="100752384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10075084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06430446194244"/>
          <c:y val="0.19375000000000001"/>
          <c:w val="0.64767421259842672"/>
          <c:h val="0.5668383366141742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c:spPr>
          <c:invertIfNegative val="0"/>
          <c:dLbls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Arkusz1!$A$2:$A$4</c:f>
              <c:strCache>
                <c:ptCount val="3"/>
                <c:pt idx="0">
                  <c:v>&gt; 50 r.ż.</c:v>
                </c:pt>
                <c:pt idx="1">
                  <c:v>&gt; 60 r.ż.</c:v>
                </c:pt>
                <c:pt idx="2">
                  <c:v>&gt; 70 r.z.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60</c:v>
                </c:pt>
                <c:pt idx="1">
                  <c:v>79</c:v>
                </c:pt>
                <c:pt idx="2">
                  <c:v>90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59"/>
        <c:axId val="100941824"/>
        <c:axId val="100944512"/>
      </c:barChart>
      <c:catAx>
        <c:axId val="100941824"/>
        <c:scaling>
          <c:orientation val="minMax"/>
        </c:scaling>
        <c:delete val="0"/>
        <c:axPos val="l"/>
        <c:majorTickMark val="out"/>
        <c:minorTickMark val="none"/>
        <c:tickLblPos val="nextTo"/>
        <c:crossAx val="100944512"/>
        <c:crosses val="autoZero"/>
        <c:auto val="1"/>
        <c:lblAlgn val="ctr"/>
        <c:lblOffset val="100"/>
        <c:noMultiLvlLbl val="0"/>
      </c:catAx>
      <c:valAx>
        <c:axId val="10094451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00941824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2400"/>
          </a:pPr>
          <a:endParaRPr lang="pl-PL"/>
        </a:p>
      </c:txPr>
    </c:legend>
    <c:plotVisOnly val="1"/>
    <c:dispBlanksAs val="gap"/>
    <c:showDLblsOverMax val="0"/>
  </c:chart>
  <c:spPr>
    <a:gradFill flip="none" rotWithShape="1">
      <a:gsLst>
        <a:gs pos="0">
          <a:srgbClr val="FFEFD1">
            <a:alpha val="0"/>
          </a:srgbClr>
        </a:gs>
        <a:gs pos="64999">
          <a:srgbClr val="F0EBD5"/>
        </a:gs>
        <a:gs pos="100000">
          <a:srgbClr val="D1C39F"/>
        </a:gs>
      </a:gsLst>
      <a:lin ang="3000000" scaled="0"/>
      <a:tileRect r="-100000" b="-100000"/>
    </a:gradFill>
    <a:ln w="9525" cap="flat" cmpd="sng" algn="ctr">
      <a:solidFill>
        <a:schemeClr val="dk1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 sz="2000">
          <a:solidFill>
            <a:schemeClr val="dk1"/>
          </a:solidFill>
          <a:latin typeface="+mn-lt"/>
          <a:ea typeface="+mn-ea"/>
          <a:cs typeface="+mn-cs"/>
        </a:defRPr>
      </a:pPr>
      <a:endParaRPr lang="pl-P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335259045291258E-2"/>
          <c:y val="9.9836129318964559E-2"/>
          <c:w val="0.6028938168828708"/>
          <c:h val="0.72361197854893"/>
        </c:manualLayout>
      </c:layout>
      <c:lineChart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ogółem na 1 osobę </c:v>
                </c:pt>
              </c:strCache>
            </c:strRef>
          </c:tx>
          <c:spPr>
            <a:ln w="38100">
              <a:solidFill>
                <a:srgbClr val="CC0000"/>
              </a:solidFill>
              <a:prstDash val="solid"/>
            </a:ln>
          </c:spPr>
          <c:marker>
            <c:symbol val="none"/>
          </c:marker>
          <c:cat>
            <c:strRef>
              <c:f>Arkusz1!$A$2:$A$10</c:f>
              <c:strCache>
                <c:ptCount val="9"/>
                <c:pt idx="0">
                  <c:v>Ogółem</c:v>
                </c:pt>
                <c:pt idx="1">
                  <c:v>15-19</c:v>
                </c:pt>
                <c:pt idx="2">
                  <c:v>20-29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60-69</c:v>
                </c:pt>
                <c:pt idx="7">
                  <c:v>70-79</c:v>
                </c:pt>
                <c:pt idx="8">
                  <c:v>80 i więcej</c:v>
                </c:pt>
              </c:strCache>
            </c:strRef>
          </c:cat>
          <c:val>
            <c:numRef>
              <c:f>Arkusz1!$B$2:$B$10</c:f>
              <c:numCache>
                <c:formatCode>General</c:formatCode>
                <c:ptCount val="9"/>
                <c:pt idx="0">
                  <c:v>1.5</c:v>
                </c:pt>
                <c:pt idx="1">
                  <c:v>0.4</c:v>
                </c:pt>
                <c:pt idx="2">
                  <c:v>0.4</c:v>
                </c:pt>
                <c:pt idx="3">
                  <c:v>0.70000000000000062</c:v>
                </c:pt>
                <c:pt idx="4">
                  <c:v>1.2</c:v>
                </c:pt>
                <c:pt idx="5">
                  <c:v>2</c:v>
                </c:pt>
                <c:pt idx="6">
                  <c:v>2.8</c:v>
                </c:pt>
                <c:pt idx="7">
                  <c:v>3.5</c:v>
                </c:pt>
                <c:pt idx="8">
                  <c:v>3.7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Arkusz1!$D$1</c:f>
              <c:strCache>
                <c:ptCount val="1"/>
                <c:pt idx="0">
                  <c:v>ogółem na 1 mężczyznę</c:v>
                </c:pt>
              </c:strCache>
            </c:strRef>
          </c:tx>
          <c:spPr>
            <a:ln w="38100">
              <a:solidFill>
                <a:schemeClr val="accent3">
                  <a:lumMod val="50000"/>
                </a:schemeClr>
              </a:solidFill>
            </a:ln>
          </c:spPr>
          <c:marker>
            <c:symbol val="none"/>
          </c:marker>
          <c:cat>
            <c:strRef>
              <c:f>Arkusz1!$A$2:$A$10</c:f>
              <c:strCache>
                <c:ptCount val="9"/>
                <c:pt idx="0">
                  <c:v>Ogółem</c:v>
                </c:pt>
                <c:pt idx="1">
                  <c:v>15-19</c:v>
                </c:pt>
                <c:pt idx="2">
                  <c:v>20-29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60-69</c:v>
                </c:pt>
                <c:pt idx="7">
                  <c:v>70-79</c:v>
                </c:pt>
                <c:pt idx="8">
                  <c:v>80 i więcej</c:v>
                </c:pt>
              </c:strCache>
            </c:strRef>
          </c:cat>
          <c:val>
            <c:numRef>
              <c:f>Arkusz1!$D$2:$D$10</c:f>
              <c:numCache>
                <c:formatCode>General</c:formatCode>
                <c:ptCount val="9"/>
                <c:pt idx="0">
                  <c:v>1.2</c:v>
                </c:pt>
                <c:pt idx="1">
                  <c:v>0.30000000000000032</c:v>
                </c:pt>
                <c:pt idx="2">
                  <c:v>0.4</c:v>
                </c:pt>
                <c:pt idx="3">
                  <c:v>0.60000000000000064</c:v>
                </c:pt>
                <c:pt idx="4">
                  <c:v>1</c:v>
                </c:pt>
                <c:pt idx="5">
                  <c:v>1.7</c:v>
                </c:pt>
                <c:pt idx="6">
                  <c:v>2.4</c:v>
                </c:pt>
                <c:pt idx="7">
                  <c:v>3.2</c:v>
                </c:pt>
                <c:pt idx="8">
                  <c:v>3.4</c:v>
                </c:pt>
              </c:numCache>
            </c:numRef>
          </c:val>
          <c:smooth val="0"/>
        </c:ser>
        <c:ser>
          <c:idx val="4"/>
          <c:order val="2"/>
          <c:tx>
            <c:strRef>
              <c:f>Arkusz1!$F$1</c:f>
              <c:strCache>
                <c:ptCount val="1"/>
                <c:pt idx="0">
                  <c:v>ogółem na 1 kobietę</c:v>
                </c:pt>
              </c:strCache>
            </c:strRef>
          </c:tx>
          <c:spPr>
            <a:ln w="38100">
              <a:solidFill>
                <a:srgbClr val="FFC000"/>
              </a:solidFill>
            </a:ln>
          </c:spPr>
          <c:marker>
            <c:symbol val="none"/>
          </c:marker>
          <c:cat>
            <c:strRef>
              <c:f>Arkusz1!$A$2:$A$10</c:f>
              <c:strCache>
                <c:ptCount val="9"/>
                <c:pt idx="0">
                  <c:v>Ogółem</c:v>
                </c:pt>
                <c:pt idx="1">
                  <c:v>15-19</c:v>
                </c:pt>
                <c:pt idx="2">
                  <c:v>20-29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60-69</c:v>
                </c:pt>
                <c:pt idx="7">
                  <c:v>70-79</c:v>
                </c:pt>
                <c:pt idx="8">
                  <c:v>80 i więcej</c:v>
                </c:pt>
              </c:strCache>
            </c:strRef>
          </c:cat>
          <c:val>
            <c:numRef>
              <c:f>Arkusz1!$F$2:$F$10</c:f>
              <c:numCache>
                <c:formatCode>General</c:formatCode>
                <c:ptCount val="9"/>
                <c:pt idx="0">
                  <c:v>1.7</c:v>
                </c:pt>
                <c:pt idx="1">
                  <c:v>1.4</c:v>
                </c:pt>
                <c:pt idx="2">
                  <c:v>0.4</c:v>
                </c:pt>
                <c:pt idx="3">
                  <c:v>0.70000000000000062</c:v>
                </c:pt>
                <c:pt idx="4">
                  <c:v>1.3</c:v>
                </c:pt>
                <c:pt idx="5">
                  <c:v>2.2000000000000002</c:v>
                </c:pt>
                <c:pt idx="6">
                  <c:v>3.1</c:v>
                </c:pt>
                <c:pt idx="7">
                  <c:v>3.7</c:v>
                </c:pt>
                <c:pt idx="8">
                  <c:v>3.8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983936"/>
        <c:axId val="100985472"/>
      </c:lineChart>
      <c:catAx>
        <c:axId val="1009839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pl-PL"/>
          </a:p>
        </c:txPr>
        <c:crossAx val="100985472"/>
        <c:crosses val="autoZero"/>
        <c:auto val="1"/>
        <c:lblAlgn val="ctr"/>
        <c:lblOffset val="100"/>
        <c:noMultiLvlLbl val="0"/>
      </c:catAx>
      <c:valAx>
        <c:axId val="100985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pl-PL"/>
          </a:p>
        </c:txPr>
        <c:crossAx val="100983936"/>
        <c:crosses val="autoZero"/>
        <c:crossBetween val="between"/>
      </c:valAx>
      <c:sp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</c:spPr>
    </c:plotArea>
    <c:legend>
      <c:legendPos val="r"/>
      <c:legendEntry>
        <c:idx val="0"/>
        <c:txPr>
          <a:bodyPr/>
          <a:lstStyle/>
          <a:p>
            <a:pPr>
              <a:defRPr sz="1800">
                <a:solidFill>
                  <a:srgbClr val="CC0000"/>
                </a:solidFill>
              </a:defRPr>
            </a:pPr>
            <a:endParaRPr lang="pl-PL"/>
          </a:p>
        </c:txPr>
      </c:legendEntry>
      <c:legendEntry>
        <c:idx val="1"/>
        <c:txPr>
          <a:bodyPr/>
          <a:lstStyle/>
          <a:p>
            <a:pPr>
              <a:defRPr sz="1800">
                <a:solidFill>
                  <a:schemeClr val="accent3">
                    <a:lumMod val="50000"/>
                  </a:schemeClr>
                </a:solidFill>
              </a:defRPr>
            </a:pPr>
            <a:endParaRPr lang="pl-PL"/>
          </a:p>
        </c:txPr>
      </c:legendEntry>
      <c:legendEntry>
        <c:idx val="2"/>
        <c:txPr>
          <a:bodyPr/>
          <a:lstStyle/>
          <a:p>
            <a:pPr>
              <a:defRPr sz="180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pl-PL"/>
          </a:p>
        </c:txPr>
      </c:legendEntry>
      <c:layout>
        <c:manualLayout>
          <c:xMode val="edge"/>
          <c:yMode val="edge"/>
          <c:x val="0.65724259804466167"/>
          <c:y val="0.19259824544260817"/>
          <c:w val="0.33907755541286416"/>
          <c:h val="0.69903026169783022"/>
        </c:manualLayout>
      </c:layout>
      <c:overlay val="0"/>
      <c:txPr>
        <a:bodyPr/>
        <a:lstStyle/>
        <a:p>
          <a:pPr>
            <a:defRPr sz="1800"/>
          </a:pPr>
          <a:endParaRPr lang="pl-PL"/>
        </a:p>
      </c:txPr>
    </c:legend>
    <c:plotVisOnly val="1"/>
    <c:dispBlanksAs val="gap"/>
    <c:showDLblsOverMax val="0"/>
  </c:chart>
  <c:spPr>
    <a:ln>
      <a:solidFill>
        <a:srgbClr val="C00000"/>
      </a:solidFill>
    </a:ln>
  </c:spPr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Arkusz1!$A$2</c:f>
              <c:strCache>
                <c:ptCount val="1"/>
                <c:pt idx="0">
                  <c:v>zawał serca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243160789410813E-3"/>
                  <c:y val="5.49273747655855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</c:f>
              <c:strCache>
                <c:ptCount val="1"/>
                <c:pt idx="0">
                  <c:v>% 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94.6</c:v>
                </c:pt>
              </c:numCache>
            </c:numRef>
          </c:val>
        </c:ser>
        <c:ser>
          <c:idx val="1"/>
          <c:order val="1"/>
          <c:tx>
            <c:strRef>
              <c:f>Arkusz1!$A$3</c:f>
              <c:strCache>
                <c:ptCount val="1"/>
                <c:pt idx="0">
                  <c:v>udar mózgu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803950986763516E-3"/>
                  <c:y val="9.06301683632161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</c:f>
              <c:strCache>
                <c:ptCount val="1"/>
                <c:pt idx="0">
                  <c:v>% </c:v>
                </c:pt>
              </c:strCache>
            </c:strRef>
          </c:cat>
          <c:val>
            <c:numRef>
              <c:f>Arkusz1!$B$3</c:f>
              <c:numCache>
                <c:formatCode>General</c:formatCode>
                <c:ptCount val="1"/>
                <c:pt idx="0">
                  <c:v>94.1</c:v>
                </c:pt>
              </c:numCache>
            </c:numRef>
          </c:val>
        </c:ser>
        <c:ser>
          <c:idx val="2"/>
          <c:order val="2"/>
          <c:tx>
            <c:strRef>
              <c:f>Arkusz1!$A$4</c:f>
              <c:strCache>
                <c:ptCount val="1"/>
                <c:pt idx="0">
                  <c:v>choroba wieńcowa serca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803950986763516E-3"/>
                  <c:y val="0.134572068175684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</c:f>
              <c:strCache>
                <c:ptCount val="1"/>
                <c:pt idx="0">
                  <c:v>% </c:v>
                </c:pt>
              </c:strCache>
            </c:strRef>
          </c:cat>
          <c:val>
            <c:numRef>
              <c:f>Arkusz1!$B$4</c:f>
              <c:numCache>
                <c:formatCode>General</c:formatCode>
                <c:ptCount val="1"/>
                <c:pt idx="0">
                  <c:v>92.9</c:v>
                </c:pt>
              </c:numCache>
            </c:numRef>
          </c:val>
        </c:ser>
        <c:ser>
          <c:idx val="3"/>
          <c:order val="3"/>
          <c:tx>
            <c:strRef>
              <c:f>Arkusz1!$A$5</c:f>
              <c:strCache>
                <c:ptCount val="1"/>
                <c:pt idx="0">
                  <c:v>cukrzyca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803950986763516E-3"/>
                  <c:y val="0.140064805652243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</c:f>
              <c:strCache>
                <c:ptCount val="1"/>
                <c:pt idx="0">
                  <c:v>% </c:v>
                </c:pt>
              </c:strCache>
            </c:strRef>
          </c:cat>
          <c:val>
            <c:numRef>
              <c:f>Arkusz1!$B$5</c:f>
              <c:numCache>
                <c:formatCode>General</c:formatCode>
                <c:ptCount val="1"/>
                <c:pt idx="0">
                  <c:v>88.2</c:v>
                </c:pt>
              </c:numCache>
            </c:numRef>
          </c:val>
        </c:ser>
        <c:ser>
          <c:idx val="4"/>
          <c:order val="4"/>
          <c:tx>
            <c:strRef>
              <c:f>Arkusz1!$A$6</c:f>
              <c:strCache>
                <c:ptCount val="1"/>
                <c:pt idx="0">
                  <c:v>rzs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0.148303911867080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</c:f>
              <c:strCache>
                <c:ptCount val="1"/>
                <c:pt idx="0">
                  <c:v>% </c:v>
                </c:pt>
              </c:strCache>
            </c:strRef>
          </c:cat>
          <c:val>
            <c:numRef>
              <c:f>Arkusz1!$B$6</c:f>
              <c:numCache>
                <c:formatCode>General</c:formatCode>
                <c:ptCount val="1"/>
                <c:pt idx="0">
                  <c:v>83.8</c:v>
                </c:pt>
              </c:numCache>
            </c:numRef>
          </c:val>
        </c:ser>
        <c:ser>
          <c:idx val="5"/>
          <c:order val="5"/>
          <c:tx>
            <c:strRef>
              <c:f>Arkusz1!$A$7</c:f>
              <c:strCache>
                <c:ptCount val="1"/>
                <c:pt idx="0">
                  <c:v>nadciśnienie tętnicze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3647411841162199E-3"/>
                  <c:y val="0.112601118269450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</c:f>
              <c:strCache>
                <c:ptCount val="1"/>
                <c:pt idx="0">
                  <c:v>% </c:v>
                </c:pt>
              </c:strCache>
            </c:strRef>
          </c:cat>
          <c:val>
            <c:numRef>
              <c:f>Arkusz1!$B$7</c:f>
              <c:numCache>
                <c:formatCode>General</c:formatCode>
                <c:ptCount val="1"/>
                <c:pt idx="0">
                  <c:v>82.5</c:v>
                </c:pt>
              </c:numCache>
            </c:numRef>
          </c:val>
        </c:ser>
        <c:ser>
          <c:idx val="6"/>
          <c:order val="6"/>
          <c:tx>
            <c:strRef>
              <c:f>Arkusz1!$A$8</c:f>
              <c:strCache>
                <c:ptCount val="1"/>
                <c:pt idx="0">
                  <c:v>nowotwory złośliwe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8039509867635732E-3"/>
                  <c:y val="0.118093855746008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</c:f>
              <c:strCache>
                <c:ptCount val="1"/>
                <c:pt idx="0">
                  <c:v>% </c:v>
                </c:pt>
              </c:strCache>
            </c:strRef>
          </c:cat>
          <c:val>
            <c:numRef>
              <c:f>Arkusz1!$B$8</c:f>
              <c:numCache>
                <c:formatCode>General</c:formatCode>
                <c:ptCount val="1"/>
                <c:pt idx="0">
                  <c:v>77.7</c:v>
                </c:pt>
              </c:numCache>
            </c:numRef>
          </c:val>
        </c:ser>
        <c:ser>
          <c:idx val="7"/>
          <c:order val="7"/>
          <c:tx>
            <c:strRef>
              <c:f>Arkusz1!$A$9</c:f>
              <c:strCache>
                <c:ptCount val="1"/>
                <c:pt idx="0">
                  <c:v>mięśniowo-szkieletowe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3647411841162199E-3"/>
                  <c:y val="9.88692745780539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</c:f>
              <c:strCache>
                <c:ptCount val="1"/>
                <c:pt idx="0">
                  <c:v>% </c:v>
                </c:pt>
              </c:strCache>
            </c:strRef>
          </c:cat>
          <c:val>
            <c:numRef>
              <c:f>Arkusz1!$B$9</c:f>
              <c:numCache>
                <c:formatCode>General</c:formatCode>
                <c:ptCount val="1"/>
                <c:pt idx="0">
                  <c:v>64.3</c:v>
                </c:pt>
              </c:numCache>
            </c:numRef>
          </c:val>
        </c:ser>
        <c:ser>
          <c:idx val="8"/>
          <c:order val="8"/>
          <c:tx>
            <c:strRef>
              <c:f>Arkusz1!$A$10</c:f>
              <c:strCache>
                <c:ptCount val="1"/>
                <c:pt idx="0">
                  <c:v>przewlekła depresja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168692170879737E-2"/>
                  <c:y val="0.115347487007729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</c:f>
              <c:strCache>
                <c:ptCount val="1"/>
                <c:pt idx="0">
                  <c:v>% </c:v>
                </c:pt>
              </c:strCache>
            </c:strRef>
          </c:cat>
          <c:val>
            <c:numRef>
              <c:f>Arkusz1!$B$10</c:f>
              <c:numCache>
                <c:formatCode>General</c:formatCode>
                <c:ptCount val="1"/>
                <c:pt idx="0">
                  <c:v>63.4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04459264"/>
        <c:axId val="104473344"/>
        <c:axId val="0"/>
      </c:bar3DChart>
      <c:catAx>
        <c:axId val="104459264"/>
        <c:scaling>
          <c:orientation val="minMax"/>
        </c:scaling>
        <c:delete val="1"/>
        <c:axPos val="b"/>
        <c:majorTickMark val="out"/>
        <c:minorTickMark val="none"/>
        <c:tickLblPos val="nextTo"/>
        <c:crossAx val="104473344"/>
        <c:crosses val="autoZero"/>
        <c:auto val="1"/>
        <c:lblAlgn val="ctr"/>
        <c:lblOffset val="100"/>
        <c:noMultiLvlLbl val="0"/>
      </c:catAx>
      <c:valAx>
        <c:axId val="104473344"/>
        <c:scaling>
          <c:orientation val="minMax"/>
          <c:max val="100"/>
          <c:min val="5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l-PL" dirty="0" smtClean="0"/>
                  <a:t>%</a:t>
                </a:r>
                <a:endParaRPr lang="pl-PL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4459264"/>
        <c:crosses val="autoZero"/>
        <c:crossBetween val="between"/>
        <c:majorUnit val="10"/>
        <c:minorUnit val="5"/>
      </c:valAx>
    </c:plotArea>
    <c:legend>
      <c:legendPos val="r"/>
      <c:overlay val="0"/>
      <c:txPr>
        <a:bodyPr/>
        <a:lstStyle/>
        <a:p>
          <a:pPr>
            <a:defRPr sz="1900"/>
          </a:pPr>
          <a:endParaRPr lang="pl-PL"/>
        </a:p>
      </c:txPr>
    </c:legend>
    <c:plotVisOnly val="1"/>
    <c:dispBlanksAs val="gap"/>
    <c:showDLblsOverMax val="0"/>
  </c:chart>
  <c:spPr>
    <a:solidFill>
      <a:srgbClr val="EDEBDF"/>
    </a:solidFill>
    <a:ln>
      <a:solidFill>
        <a:srgbClr val="990033"/>
      </a:solidFill>
    </a:ln>
  </c:spPr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  <c:spPr>
        <a:noFill/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6.4695982648928896E-2"/>
          <c:y val="4.1947915754191052E-2"/>
          <c:w val="0.48335066998455445"/>
          <c:h val="0.85335821327220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Arkusz1!$A$2</c:f>
              <c:strCache>
                <c:ptCount val="1"/>
                <c:pt idx="0">
                  <c:v>nowotwory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pl-PL" dirty="0" smtClean="0"/>
                      <a:t>2,3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</c:f>
              <c:strCache>
                <c:ptCount val="1"/>
                <c:pt idx="0">
                  <c:v>% ogółu chorób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22.3</c:v>
                </c:pt>
              </c:numCache>
            </c:numRef>
          </c:val>
        </c:ser>
        <c:ser>
          <c:idx val="1"/>
          <c:order val="1"/>
          <c:tx>
            <c:strRef>
              <c:f>Arkusz1!$A$3</c:f>
              <c:strCache>
                <c:ptCount val="1"/>
                <c:pt idx="0">
                  <c:v>choroby układu krążenia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004690300111586E-2"/>
                  <c:y val="-1.019194563439643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pl-PL" dirty="0" smtClean="0"/>
                      <a:t>1,3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</c:f>
              <c:strCache>
                <c:ptCount val="1"/>
                <c:pt idx="0">
                  <c:v>% ogółu chorób</c:v>
                </c:pt>
              </c:strCache>
            </c:strRef>
          </c:cat>
          <c:val>
            <c:numRef>
              <c:f>Arkusz1!$B$3</c:f>
              <c:numCache>
                <c:formatCode>General</c:formatCode>
                <c:ptCount val="1"/>
                <c:pt idx="0">
                  <c:v>21.3</c:v>
                </c:pt>
              </c:numCache>
            </c:numRef>
          </c:val>
        </c:ser>
        <c:ser>
          <c:idx val="2"/>
          <c:order val="2"/>
          <c:tx>
            <c:strRef>
              <c:f>Arkusz1!$A$4</c:f>
              <c:strCache>
                <c:ptCount val="1"/>
                <c:pt idx="0">
                  <c:v>choroby ukladu kostno-stawowego i mięśniowego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336460200074387E-2"/>
                  <c:y val="-2.5479864085991188E-2"/>
                </c:manualLayout>
              </c:layout>
              <c:tx>
                <c:rich>
                  <a:bodyPr/>
                  <a:lstStyle/>
                  <a:p>
                    <a:r>
                      <a:rPr lang="pl-PL" dirty="0" smtClean="0"/>
                      <a:t>12,9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</c:f>
              <c:strCache>
                <c:ptCount val="1"/>
                <c:pt idx="0">
                  <c:v>% ogółu chorób</c:v>
                </c:pt>
              </c:strCache>
            </c:strRef>
          </c:cat>
          <c:val>
            <c:numRef>
              <c:f>Arkusz1!$B$4</c:f>
              <c:numCache>
                <c:formatCode>General</c:formatCode>
                <c:ptCount val="1"/>
                <c:pt idx="0">
                  <c:v>12.9</c:v>
                </c:pt>
              </c:numCache>
            </c:numRef>
          </c:val>
        </c:ser>
        <c:ser>
          <c:idx val="3"/>
          <c:order val="3"/>
          <c:tx>
            <c:strRef>
              <c:f>Arkusz1!$A$5</c:f>
              <c:strCache>
                <c:ptCount val="1"/>
                <c:pt idx="0">
                  <c:v>zaburzenia psychiczne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336460200074387E-2"/>
                  <c:y val="-1.7835904860193801E-2"/>
                </c:manualLayout>
              </c:layout>
              <c:tx>
                <c:rich>
                  <a:bodyPr/>
                  <a:lstStyle/>
                  <a:p>
                    <a:r>
                      <a:rPr lang="pl-PL" dirty="0" smtClean="0"/>
                      <a:t>10,8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</c:f>
              <c:strCache>
                <c:ptCount val="1"/>
                <c:pt idx="0">
                  <c:v>% ogółu chorób</c:v>
                </c:pt>
              </c:strCache>
            </c:strRef>
          </c:cat>
          <c:val>
            <c:numRef>
              <c:f>Arkusz1!$B$5</c:f>
              <c:numCache>
                <c:formatCode>General</c:formatCode>
                <c:ptCount val="1"/>
                <c:pt idx="0">
                  <c:v>10.8</c:v>
                </c:pt>
              </c:numCache>
            </c:numRef>
          </c:val>
        </c:ser>
        <c:ser>
          <c:idx val="4"/>
          <c:order val="4"/>
          <c:tx>
            <c:strRef>
              <c:f>Arkusz1!$A$6</c:f>
              <c:strCache>
                <c:ptCount val="1"/>
                <c:pt idx="0">
                  <c:v>urazy, zatrucia i inne czynniki zewn.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5336460200074445E-2"/>
                  <c:y val="-1.019194563439645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7,</a:t>
                    </a:r>
                    <a:r>
                      <a:rPr lang="pl-PL" dirty="0" smtClean="0"/>
                      <a:t>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</c:f>
              <c:strCache>
                <c:ptCount val="1"/>
                <c:pt idx="0">
                  <c:v>% ogółu chorób</c:v>
                </c:pt>
              </c:strCache>
            </c:strRef>
          </c:cat>
          <c:val>
            <c:numRef>
              <c:f>Arkusz1!$B$6</c:f>
              <c:numCache>
                <c:formatCode>General</c:formatCode>
                <c:ptCount val="1"/>
                <c:pt idx="0">
                  <c:v>7.5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04525184"/>
        <c:axId val="104539264"/>
        <c:axId val="0"/>
      </c:bar3DChart>
      <c:catAx>
        <c:axId val="104525184"/>
        <c:scaling>
          <c:orientation val="minMax"/>
        </c:scaling>
        <c:delete val="0"/>
        <c:axPos val="b"/>
        <c:majorTickMark val="out"/>
        <c:minorTickMark val="none"/>
        <c:tickLblPos val="nextTo"/>
        <c:crossAx val="104539264"/>
        <c:crosses val="autoZero"/>
        <c:auto val="1"/>
        <c:lblAlgn val="ctr"/>
        <c:lblOffset val="100"/>
        <c:noMultiLvlLbl val="0"/>
      </c:catAx>
      <c:valAx>
        <c:axId val="104539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45251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2942691716652923"/>
          <c:y val="0.10444223430225162"/>
          <c:w val="0.46275549029458868"/>
          <c:h val="0.83258661838327785"/>
        </c:manualLayout>
      </c:layout>
      <c:overlay val="0"/>
      <c:txPr>
        <a:bodyPr/>
        <a:lstStyle/>
        <a:p>
          <a:pPr>
            <a:defRPr sz="1800"/>
          </a:pPr>
          <a:endParaRPr lang="pl-PL"/>
        </a:p>
      </c:txPr>
    </c:legend>
    <c:plotVisOnly val="1"/>
    <c:dispBlanksAs val="gap"/>
    <c:showDLblsOverMax val="0"/>
  </c:chart>
  <c:spPr>
    <a:gradFill rotWithShape="1">
      <a:gsLst>
        <a:gs pos="0">
          <a:srgbClr val="EEECE1">
            <a:alpha val="47000"/>
          </a:srgbClr>
        </a:gs>
        <a:gs pos="64999">
          <a:srgbClr val="F0EBD5"/>
        </a:gs>
        <a:gs pos="100000">
          <a:srgbClr val="D1C39F"/>
        </a:gs>
      </a:gsLst>
      <a:lin ang="16200000" scaled="0"/>
    </a:gradFill>
    <a:ln w="9525" cap="flat" cmpd="sng" algn="ctr">
      <a:solidFill>
        <a:schemeClr val="dk1">
          <a:shade val="95000"/>
          <a:satMod val="105000"/>
        </a:schemeClr>
      </a:solidFill>
      <a:prstDash val="solid"/>
    </a:ln>
    <a:effectLst>
      <a:outerShdw blurRad="40000" dist="20000" dir="5400000" rotWithShape="0">
        <a:srgbClr val="000000">
          <a:alpha val="38000"/>
        </a:srgbClr>
      </a:outerShdw>
    </a:effectLst>
  </c:spPr>
  <c:txPr>
    <a:bodyPr/>
    <a:lstStyle/>
    <a:p>
      <a:pPr>
        <a:defRPr sz="1800">
          <a:solidFill>
            <a:schemeClr val="dk1"/>
          </a:solidFill>
          <a:latin typeface="+mn-lt"/>
          <a:ea typeface="+mn-ea"/>
          <a:cs typeface="+mn-cs"/>
        </a:defRPr>
      </a:pPr>
      <a:endParaRPr lang="pl-PL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011803286224903"/>
          <c:y val="9.836880410123823E-2"/>
          <c:w val="0.53056377356538931"/>
          <c:h val="0.773980195619938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Arkusz1!$A$2</c:f>
              <c:strCache>
                <c:ptCount val="1"/>
                <c:pt idx="0">
                  <c:v>nowotwory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1871010058711459E-2"/>
                  <c:y val="-1.2247867520892738E-2"/>
                </c:manualLayout>
              </c:layout>
              <c:tx>
                <c:rich>
                  <a:bodyPr/>
                  <a:lstStyle/>
                  <a:p>
                    <a:r>
                      <a:rPr lang="pl-PL" dirty="0" smtClean="0"/>
                      <a:t>18,2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175151478895507E-2"/>
                  <c:y val="-9.7982940167141968E-3"/>
                </c:manualLayout>
              </c:layout>
              <c:tx>
                <c:rich>
                  <a:bodyPr/>
                  <a:lstStyle/>
                  <a:p>
                    <a:r>
                      <a:rPr lang="pl-PL" dirty="0" smtClean="0"/>
                      <a:t>29,3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Arkusz1!$B$1:$C$1</c:f>
              <c:strCache>
                <c:ptCount val="2"/>
                <c:pt idx="0">
                  <c:v>mężczyźni</c:v>
                </c:pt>
                <c:pt idx="1">
                  <c:v>kobiety</c:v>
                </c:pt>
              </c:strCache>
            </c:strRef>
          </c:cat>
          <c:val>
            <c:numRef>
              <c:f>Arkusz1!$B$2:$C$2</c:f>
              <c:numCache>
                <c:formatCode>General</c:formatCode>
                <c:ptCount val="2"/>
                <c:pt idx="0">
                  <c:v>17.5</c:v>
                </c:pt>
                <c:pt idx="1">
                  <c:v>28</c:v>
                </c:pt>
              </c:numCache>
            </c:numRef>
          </c:val>
        </c:ser>
        <c:ser>
          <c:idx val="1"/>
          <c:order val="1"/>
          <c:tx>
            <c:strRef>
              <c:f>Arkusz1!$A$3</c:f>
              <c:strCache>
                <c:ptCount val="1"/>
                <c:pt idx="0">
                  <c:v>zaburzenia psychiczne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dLbls>
            <c:dLbl>
              <c:idx val="0"/>
              <c:layout>
                <c:manualLayout>
                  <c:x val="1.1871010058711443E-2"/>
                  <c:y val="-9.79829401671410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820709485888304E-2"/>
                  <c:y val="-8.7863816158455597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15,</a:t>
                    </a:r>
                    <a:r>
                      <a:rPr lang="pl-PL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Arkusz1!$B$1:$C$1</c:f>
              <c:strCache>
                <c:ptCount val="2"/>
                <c:pt idx="0">
                  <c:v>mężczyźni</c:v>
                </c:pt>
                <c:pt idx="1">
                  <c:v>kobiety</c:v>
                </c:pt>
              </c:strCache>
            </c:strRef>
          </c:cat>
          <c:val>
            <c:numRef>
              <c:f>Arkusz1!$B$3:$C$3</c:f>
              <c:numCache>
                <c:formatCode>General</c:formatCode>
                <c:ptCount val="2"/>
                <c:pt idx="0">
                  <c:v>8.1</c:v>
                </c:pt>
                <c:pt idx="1">
                  <c:v>15.5</c:v>
                </c:pt>
              </c:numCache>
            </c:numRef>
          </c:val>
        </c:ser>
        <c:ser>
          <c:idx val="2"/>
          <c:order val="2"/>
          <c:tx>
            <c:strRef>
              <c:f>Arkusz1!$A$4</c:f>
              <c:strCache>
                <c:ptCount val="1"/>
                <c:pt idx="0">
                  <c:v>choroby układu krążenia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layout>
                <c:manualLayout>
                  <c:x val="6.7834343192636846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pl-PL" dirty="0" smtClean="0"/>
                      <a:t>27,3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871935347063071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Arial" pitchFamily="34" charset="0"/>
                    <a:cs typeface="Arial" pitchFamily="34" charset="0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Arkusz1!$B$1:$C$1</c:f>
              <c:strCache>
                <c:ptCount val="2"/>
                <c:pt idx="0">
                  <c:v>mężczyźni</c:v>
                </c:pt>
                <c:pt idx="1">
                  <c:v>kobiety</c:v>
                </c:pt>
              </c:strCache>
            </c:strRef>
          </c:cat>
          <c:val>
            <c:numRef>
              <c:f>Arkusz1!$B$4:$C$4</c:f>
              <c:numCache>
                <c:formatCode>General</c:formatCode>
                <c:ptCount val="2"/>
                <c:pt idx="0">
                  <c:v>28.1</c:v>
                </c:pt>
                <c:pt idx="1">
                  <c:v>11.4</c:v>
                </c:pt>
              </c:numCache>
            </c:numRef>
          </c:val>
        </c:ser>
        <c:ser>
          <c:idx val="3"/>
          <c:order val="3"/>
          <c:tx>
            <c:strRef>
              <c:f>Arkusz1!$A$5</c:f>
              <c:strCache>
                <c:ptCount val="1"/>
                <c:pt idx="0">
                  <c:v>ch. ukł. kostno-stawowego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Lbls>
            <c:dLbl>
              <c:idx val="0"/>
              <c:layout>
                <c:manualLayout>
                  <c:x val="1.1846306606958228E-2"/>
                  <c:y val="-3.4614209532274256E-3"/>
                </c:manualLayout>
              </c:layout>
              <c:tx>
                <c:rich>
                  <a:bodyPr/>
                  <a:lstStyle/>
                  <a:p>
                    <a:r>
                      <a:rPr lang="pl-PL" dirty="0" smtClean="0"/>
                      <a:t>11,6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124854716997291E-2"/>
                  <c:y val="-1.1768561209248393E-2"/>
                </c:manualLayout>
              </c:layout>
              <c:tx>
                <c:rich>
                  <a:bodyPr/>
                  <a:lstStyle/>
                  <a:p>
                    <a:r>
                      <a:rPr lang="pl-PL" dirty="0" smtClean="0"/>
                      <a:t>15,7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Arkusz1!$B$1:$C$1</c:f>
              <c:strCache>
                <c:ptCount val="2"/>
                <c:pt idx="0">
                  <c:v>mężczyźni</c:v>
                </c:pt>
                <c:pt idx="1">
                  <c:v>kobiety</c:v>
                </c:pt>
              </c:strCache>
            </c:strRef>
          </c:cat>
          <c:val>
            <c:numRef>
              <c:f>Arkusz1!$B$5:$C$5</c:f>
              <c:numCache>
                <c:formatCode>General</c:formatCode>
                <c:ptCount val="2"/>
                <c:pt idx="0">
                  <c:v>10.7</c:v>
                </c:pt>
                <c:pt idx="1">
                  <c:v>14.5</c:v>
                </c:pt>
              </c:numCache>
            </c:numRef>
          </c:val>
        </c:ser>
        <c:ser>
          <c:idx val="4"/>
          <c:order val="4"/>
          <c:tx>
            <c:strRef>
              <c:f>Arkusz1!$A$6</c:f>
              <c:strCache>
                <c:ptCount val="1"/>
                <c:pt idx="0">
                  <c:v>urazy, zatrucia, i inne czynniki zewn.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8975482776504364E-3"/>
                  <c:y val="-2.0501557103639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82071329681322E-2"/>
                  <c:y val="-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Arkusz1!$B$1:$C$1</c:f>
              <c:strCache>
                <c:ptCount val="2"/>
                <c:pt idx="0">
                  <c:v>mężczyźni</c:v>
                </c:pt>
                <c:pt idx="1">
                  <c:v>kobiety</c:v>
                </c:pt>
              </c:strCache>
            </c:strRef>
          </c:cat>
          <c:val>
            <c:numRef>
              <c:f>Arkusz1!$B$6:$C$6</c:f>
              <c:numCache>
                <c:formatCode>General</c:formatCode>
                <c:ptCount val="2"/>
                <c:pt idx="0">
                  <c:v>9.6</c:v>
                </c:pt>
                <c:pt idx="1">
                  <c:v>4.9000000000000004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04623488"/>
        <c:axId val="104645760"/>
        <c:axId val="0"/>
      </c:bar3DChart>
      <c:catAx>
        <c:axId val="104623488"/>
        <c:scaling>
          <c:orientation val="minMax"/>
        </c:scaling>
        <c:delete val="0"/>
        <c:axPos val="b"/>
        <c:majorTickMark val="out"/>
        <c:minorTickMark val="none"/>
        <c:tickLblPos val="nextTo"/>
        <c:crossAx val="104645760"/>
        <c:crosses val="autoZero"/>
        <c:auto val="1"/>
        <c:lblAlgn val="ctr"/>
        <c:lblOffset val="100"/>
        <c:noMultiLvlLbl val="0"/>
      </c:catAx>
      <c:valAx>
        <c:axId val="1046457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pl-PL" smtClean="0"/>
                  <a:t>%</a:t>
                </a:r>
                <a:endParaRPr lang="pl-PL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46234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7329711762795585"/>
          <c:y val="0.22303038859879806"/>
          <c:w val="0.31652773089314912"/>
          <c:h val="0.70682925662580953"/>
        </c:manualLayout>
      </c:layout>
      <c:overlay val="0"/>
    </c:legend>
    <c:plotVisOnly val="1"/>
    <c:dispBlanksAs val="gap"/>
    <c:showDLblsOverMax val="0"/>
  </c:chart>
  <c:spPr>
    <a:solidFill>
      <a:srgbClr val="F1F0E7"/>
    </a:solidFill>
    <a:ln w="12700">
      <a:solidFill>
        <a:srgbClr val="990033"/>
      </a:solidFill>
    </a:ln>
  </c:spPr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Arkusz1!$A$2</c:f>
              <c:strCache>
                <c:ptCount val="1"/>
                <c:pt idx="0">
                  <c:v>nowotwory</c:v>
                </c:pt>
              </c:strCache>
            </c:strRef>
          </c:tx>
          <c:spPr>
            <a:ln w="57150">
              <a:solidFill>
                <a:srgbClr val="990033"/>
              </a:solidFill>
            </a:ln>
          </c:spPr>
          <c:marker>
            <c:symbol val="none"/>
          </c:marker>
          <c:cat>
            <c:strRef>
              <c:f>Arkusz1!$B$1:$G$1</c:f>
              <c:strCache>
                <c:ptCount val="6"/>
                <c:pt idx="0">
                  <c:v>20-29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60-64</c:v>
                </c:pt>
                <c:pt idx="5">
                  <c:v>65 i więcej</c:v>
                </c:pt>
              </c:strCache>
            </c:strRef>
          </c:cat>
          <c:val>
            <c:numRef>
              <c:f>Arkusz1!$B$2:$G$2</c:f>
              <c:numCache>
                <c:formatCode>General</c:formatCode>
                <c:ptCount val="6"/>
                <c:pt idx="0">
                  <c:v>2.4</c:v>
                </c:pt>
                <c:pt idx="1">
                  <c:v>7.7</c:v>
                </c:pt>
                <c:pt idx="2">
                  <c:v>23.8</c:v>
                </c:pt>
                <c:pt idx="3">
                  <c:v>59.1</c:v>
                </c:pt>
                <c:pt idx="4">
                  <c:v>6.5</c:v>
                </c:pt>
                <c:pt idx="5">
                  <c:v>0.5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Arkusz1!$A$3</c:f>
              <c:strCache>
                <c:ptCount val="1"/>
                <c:pt idx="0">
                  <c:v>zaburzenia psychiczne</c:v>
                </c:pt>
              </c:strCache>
            </c:strRef>
          </c:tx>
          <c:spPr>
            <a:ln w="57150">
              <a:solidFill>
                <a:srgbClr val="00B050"/>
              </a:solidFill>
            </a:ln>
          </c:spPr>
          <c:marker>
            <c:symbol val="none"/>
          </c:marker>
          <c:cat>
            <c:strRef>
              <c:f>Arkusz1!$B$1:$G$1</c:f>
              <c:strCache>
                <c:ptCount val="6"/>
                <c:pt idx="0">
                  <c:v>20-29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60-64</c:v>
                </c:pt>
                <c:pt idx="5">
                  <c:v>65 i więcej</c:v>
                </c:pt>
              </c:strCache>
            </c:strRef>
          </c:cat>
          <c:val>
            <c:numRef>
              <c:f>Arkusz1!$B$3:$G$3</c:f>
              <c:numCache>
                <c:formatCode>General</c:formatCode>
                <c:ptCount val="6"/>
                <c:pt idx="0">
                  <c:v>9.1</c:v>
                </c:pt>
                <c:pt idx="1">
                  <c:v>18.8</c:v>
                </c:pt>
                <c:pt idx="2">
                  <c:v>24.6</c:v>
                </c:pt>
                <c:pt idx="3">
                  <c:v>43.6</c:v>
                </c:pt>
                <c:pt idx="4">
                  <c:v>3.2</c:v>
                </c:pt>
                <c:pt idx="5">
                  <c:v>0.7000000000000004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Arkusz1!$A$4</c:f>
              <c:strCache>
                <c:ptCount val="1"/>
                <c:pt idx="0">
                  <c:v>choroby układu krążenia</c:v>
                </c:pt>
              </c:strCache>
            </c:strRef>
          </c:tx>
          <c:spPr>
            <a:ln w="57150">
              <a:solidFill>
                <a:srgbClr val="FF0000"/>
              </a:solidFill>
            </a:ln>
          </c:spPr>
          <c:marker>
            <c:symbol val="none"/>
          </c:marker>
          <c:cat>
            <c:strRef>
              <c:f>Arkusz1!$B$1:$G$1</c:f>
              <c:strCache>
                <c:ptCount val="6"/>
                <c:pt idx="0">
                  <c:v>20-29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60-64</c:v>
                </c:pt>
                <c:pt idx="5">
                  <c:v>65 i więcej</c:v>
                </c:pt>
              </c:strCache>
            </c:strRef>
          </c:cat>
          <c:val>
            <c:numRef>
              <c:f>Arkusz1!$B$4:$G$4</c:f>
              <c:numCache>
                <c:formatCode>General</c:formatCode>
                <c:ptCount val="6"/>
                <c:pt idx="0">
                  <c:v>1</c:v>
                </c:pt>
                <c:pt idx="1">
                  <c:v>3.3</c:v>
                </c:pt>
                <c:pt idx="2">
                  <c:v>16.600000000000001</c:v>
                </c:pt>
                <c:pt idx="3">
                  <c:v>68.099999999999994</c:v>
                </c:pt>
                <c:pt idx="4">
                  <c:v>10.200000000000001</c:v>
                </c:pt>
                <c:pt idx="5">
                  <c:v>0.8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Arkusz1!$A$5</c:f>
              <c:strCache>
                <c:ptCount val="1"/>
                <c:pt idx="0">
                  <c:v>ch. ukł. kostno-stawowego, mięśniowego i tkanki łącznej</c:v>
                </c:pt>
              </c:strCache>
            </c:strRef>
          </c:tx>
          <c:spPr>
            <a:ln w="57150">
              <a:solidFill>
                <a:schemeClr val="bg1">
                  <a:lumMod val="65000"/>
                </a:schemeClr>
              </a:solidFill>
            </a:ln>
          </c:spPr>
          <c:marker>
            <c:symbol val="none"/>
          </c:marker>
          <c:cat>
            <c:strRef>
              <c:f>Arkusz1!$B$1:$G$1</c:f>
              <c:strCache>
                <c:ptCount val="6"/>
                <c:pt idx="0">
                  <c:v>20-29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60-64</c:v>
                </c:pt>
                <c:pt idx="5">
                  <c:v>65 i więcej</c:v>
                </c:pt>
              </c:strCache>
            </c:strRef>
          </c:cat>
          <c:val>
            <c:numRef>
              <c:f>Arkusz1!$B$5:$G$5</c:f>
              <c:numCache>
                <c:formatCode>General</c:formatCode>
                <c:ptCount val="6"/>
                <c:pt idx="0">
                  <c:v>1.8</c:v>
                </c:pt>
                <c:pt idx="1">
                  <c:v>10.200000000000001</c:v>
                </c:pt>
                <c:pt idx="2">
                  <c:v>23.7</c:v>
                </c:pt>
                <c:pt idx="3">
                  <c:v>57.6</c:v>
                </c:pt>
                <c:pt idx="4">
                  <c:v>6</c:v>
                </c:pt>
                <c:pt idx="5">
                  <c:v>0.60000000000000042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Arkusz1!$A$6</c:f>
              <c:strCache>
                <c:ptCount val="1"/>
                <c:pt idx="0">
                  <c:v>urazy, zatrucia i inne czynniki zewn.</c:v>
                </c:pt>
              </c:strCache>
            </c:strRef>
          </c:tx>
          <c:spPr>
            <a:ln w="57150">
              <a:solidFill>
                <a:srgbClr val="FF9900"/>
              </a:solidFill>
            </a:ln>
          </c:spPr>
          <c:marker>
            <c:symbol val="none"/>
          </c:marker>
          <c:cat>
            <c:strRef>
              <c:f>Arkusz1!$B$1:$G$1</c:f>
              <c:strCache>
                <c:ptCount val="6"/>
                <c:pt idx="0">
                  <c:v>20-29</c:v>
                </c:pt>
                <c:pt idx="1">
                  <c:v>30-39</c:v>
                </c:pt>
                <c:pt idx="2">
                  <c:v>40-49</c:v>
                </c:pt>
                <c:pt idx="3">
                  <c:v>50-59</c:v>
                </c:pt>
                <c:pt idx="4">
                  <c:v>60-64</c:v>
                </c:pt>
                <c:pt idx="5">
                  <c:v>65 i więcej</c:v>
                </c:pt>
              </c:strCache>
            </c:strRef>
          </c:cat>
          <c:val>
            <c:numRef>
              <c:f>Arkusz1!$B$6:$G$6</c:f>
              <c:numCache>
                <c:formatCode>General</c:formatCode>
                <c:ptCount val="6"/>
                <c:pt idx="0">
                  <c:v>13.2</c:v>
                </c:pt>
                <c:pt idx="1">
                  <c:v>18.399999999999999</c:v>
                </c:pt>
                <c:pt idx="2">
                  <c:v>25.4</c:v>
                </c:pt>
                <c:pt idx="3">
                  <c:v>38.4</c:v>
                </c:pt>
                <c:pt idx="4">
                  <c:v>3.7</c:v>
                </c:pt>
                <c:pt idx="5">
                  <c:v>0.60000000000000042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4691200"/>
        <c:axId val="104692736"/>
      </c:lineChart>
      <c:catAx>
        <c:axId val="104691200"/>
        <c:scaling>
          <c:orientation val="minMax"/>
        </c:scaling>
        <c:delete val="0"/>
        <c:axPos val="b"/>
        <c:majorTickMark val="out"/>
        <c:minorTickMark val="none"/>
        <c:tickLblPos val="nextTo"/>
        <c:crossAx val="104692736"/>
        <c:crosses val="autoZero"/>
        <c:auto val="1"/>
        <c:lblAlgn val="ctr"/>
        <c:lblOffset val="100"/>
        <c:noMultiLvlLbl val="0"/>
      </c:catAx>
      <c:valAx>
        <c:axId val="1046927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4691200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spPr>
    <a:gradFill>
      <a:gsLst>
        <a:gs pos="0">
          <a:srgbClr val="EEECE1">
            <a:alpha val="47000"/>
          </a:srgbClr>
        </a:gs>
        <a:gs pos="64999">
          <a:srgbClr val="F0EBD5"/>
        </a:gs>
        <a:gs pos="100000">
          <a:srgbClr val="D1C39F"/>
        </a:gs>
      </a:gsLst>
      <a:lin ang="16200000" scaled="0"/>
    </a:gradFill>
    <a:ln>
      <a:solidFill>
        <a:srgbClr val="C00000"/>
      </a:solidFill>
    </a:ln>
  </c:spPr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Arkusz4!$P$54</c:f>
              <c:strCache>
                <c:ptCount val="1"/>
                <c:pt idx="0">
                  <c:v>18-34</c:v>
                </c:pt>
              </c:strCache>
            </c:strRef>
          </c:tx>
          <c:invertIfNegative val="0"/>
          <c:dLbls>
            <c:txPr>
              <a:bodyPr rot="-5400000" vert="horz"/>
              <a:lstStyle/>
              <a:p>
                <a:pPr>
                  <a:defRPr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Arkusz4!$O$55:$O$58</c:f>
              <c:strCache>
                <c:ptCount val="4"/>
                <c:pt idx="0">
                  <c:v>samorelaizacja</c:v>
                </c:pt>
                <c:pt idx="1">
                  <c:v>chęć zdobywania nowych doświadczeń</c:v>
                </c:pt>
                <c:pt idx="2">
                  <c:v>chęć zapomnienia o własnej niepełnosprawności</c:v>
                </c:pt>
                <c:pt idx="3">
                  <c:v>możliwość zaspokojenia potrzeb włąsnych i najbliższych</c:v>
                </c:pt>
              </c:strCache>
            </c:strRef>
          </c:cat>
          <c:val>
            <c:numRef>
              <c:f>Arkusz4!$P$55:$P$58</c:f>
              <c:numCache>
                <c:formatCode>General</c:formatCode>
                <c:ptCount val="4"/>
                <c:pt idx="0">
                  <c:v>4.4000000000000004</c:v>
                </c:pt>
                <c:pt idx="1">
                  <c:v>4.54</c:v>
                </c:pt>
                <c:pt idx="2">
                  <c:v>3.23</c:v>
                </c:pt>
                <c:pt idx="3">
                  <c:v>4.24</c:v>
                </c:pt>
              </c:numCache>
            </c:numRef>
          </c:val>
        </c:ser>
        <c:ser>
          <c:idx val="1"/>
          <c:order val="1"/>
          <c:tx>
            <c:strRef>
              <c:f>Arkusz4!$Q$54</c:f>
              <c:strCache>
                <c:ptCount val="1"/>
                <c:pt idx="0">
                  <c:v>35-49</c:v>
                </c:pt>
              </c:strCache>
            </c:strRef>
          </c:tx>
          <c:invertIfNegative val="0"/>
          <c:dLbls>
            <c:txPr>
              <a:bodyPr rot="-5400000" vert="horz"/>
              <a:lstStyle/>
              <a:p>
                <a:pPr>
                  <a:defRPr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Arkusz4!$O$55:$O$58</c:f>
              <c:strCache>
                <c:ptCount val="4"/>
                <c:pt idx="0">
                  <c:v>samorelaizacja</c:v>
                </c:pt>
                <c:pt idx="1">
                  <c:v>chęć zdobywania nowych doświadczeń</c:v>
                </c:pt>
                <c:pt idx="2">
                  <c:v>chęć zapomnienia o własnej niepełnosprawności</c:v>
                </c:pt>
                <c:pt idx="3">
                  <c:v>możliwość zaspokojenia potrzeb włąsnych i najbliższych</c:v>
                </c:pt>
              </c:strCache>
            </c:strRef>
          </c:cat>
          <c:val>
            <c:numRef>
              <c:f>Arkusz4!$Q$55:$Q$58</c:f>
              <c:numCache>
                <c:formatCode>General</c:formatCode>
                <c:ptCount val="4"/>
                <c:pt idx="0">
                  <c:v>4.1399999999999997</c:v>
                </c:pt>
                <c:pt idx="1">
                  <c:v>4.18</c:v>
                </c:pt>
                <c:pt idx="2">
                  <c:v>3.43</c:v>
                </c:pt>
                <c:pt idx="3">
                  <c:v>4.22</c:v>
                </c:pt>
              </c:numCache>
            </c:numRef>
          </c:val>
        </c:ser>
        <c:ser>
          <c:idx val="2"/>
          <c:order val="2"/>
          <c:tx>
            <c:strRef>
              <c:f>Arkusz4!$R$54</c:f>
              <c:strCache>
                <c:ptCount val="1"/>
                <c:pt idx="0">
                  <c:v>50+</c:v>
                </c:pt>
              </c:strCache>
            </c:strRef>
          </c:tx>
          <c:invertIfNegative val="0"/>
          <c:dLbls>
            <c:txPr>
              <a:bodyPr rot="-5400000" vert="horz"/>
              <a:lstStyle/>
              <a:p>
                <a:pPr>
                  <a:defRPr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Arkusz4!$O$55:$O$58</c:f>
              <c:strCache>
                <c:ptCount val="4"/>
                <c:pt idx="0">
                  <c:v>samorelaizacja</c:v>
                </c:pt>
                <c:pt idx="1">
                  <c:v>chęć zdobywania nowych doświadczeń</c:v>
                </c:pt>
                <c:pt idx="2">
                  <c:v>chęć zapomnienia o własnej niepełnosprawności</c:v>
                </c:pt>
                <c:pt idx="3">
                  <c:v>możliwość zaspokojenia potrzeb włąsnych i najbliższych</c:v>
                </c:pt>
              </c:strCache>
            </c:strRef>
          </c:cat>
          <c:val>
            <c:numRef>
              <c:f>Arkusz4!$R$55:$R$58</c:f>
              <c:numCache>
                <c:formatCode>General</c:formatCode>
                <c:ptCount val="4"/>
                <c:pt idx="0">
                  <c:v>4.16</c:v>
                </c:pt>
                <c:pt idx="1">
                  <c:v>4.2300000000000004</c:v>
                </c:pt>
                <c:pt idx="2">
                  <c:v>3.65</c:v>
                </c:pt>
                <c:pt idx="3">
                  <c:v>4.32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149568"/>
        <c:axId val="105151104"/>
      </c:barChart>
      <c:catAx>
        <c:axId val="105149568"/>
        <c:scaling>
          <c:orientation val="minMax"/>
        </c:scaling>
        <c:delete val="0"/>
        <c:axPos val="b"/>
        <c:majorTickMark val="none"/>
        <c:minorTickMark val="none"/>
        <c:tickLblPos val="nextTo"/>
        <c:crossAx val="105151104"/>
        <c:crosses val="autoZero"/>
        <c:auto val="1"/>
        <c:lblAlgn val="ctr"/>
        <c:lblOffset val="100"/>
        <c:noMultiLvlLbl val="0"/>
      </c:catAx>
      <c:valAx>
        <c:axId val="10515110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pl-PL"/>
                  <a:t>w</a:t>
                </a:r>
                <a:r>
                  <a:rPr lang="pl-PL" baseline="0"/>
                  <a:t> punbtach</a:t>
                </a:r>
                <a:endParaRPr lang="pl-PL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5149568"/>
        <c:crosses val="autoZero"/>
        <c:crossBetween val="between"/>
        <c:majorUnit val="1"/>
      </c:valAx>
      <c:spPr>
        <a:noFill/>
        <a:ln>
          <a:noFill/>
        </a:ln>
      </c:spPr>
    </c:plotArea>
    <c:legend>
      <c:legendPos val="r"/>
      <c:overlay val="0"/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27868271046807"/>
          <c:y val="2.84789644012945E-2"/>
          <c:w val="0.47350876018524057"/>
          <c:h val="0.895775552327803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Arkusz5!$R$11</c:f>
              <c:strCache>
                <c:ptCount val="1"/>
                <c:pt idx="0">
                  <c:v>ogólnie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Arkusz5!$Q$12:$Q$21</c:f>
              <c:strCache>
                <c:ptCount val="10"/>
                <c:pt idx="0">
                  <c:v>bogactwo, majątek</c:v>
                </c:pt>
                <c:pt idx="1">
                  <c:v>ładny wygląd zewnętrzny, prezencja</c:v>
                </c:pt>
                <c:pt idx="2">
                  <c:v>dobroć, delikatność</c:v>
                </c:pt>
                <c:pt idx="3">
                  <c:v>odwaga, stanowczość</c:v>
                </c:pt>
                <c:pt idx="4">
                  <c:v>radość, zadowolenie</c:v>
                </c:pt>
                <c:pt idx="5">
                  <c:v>wiedza, mądrość</c:v>
                </c:pt>
                <c:pt idx="6">
                  <c:v>inteligencja, bystrośc umysłu</c:v>
                </c:pt>
                <c:pt idx="7">
                  <c:v>poczucie humoru, dowcip</c:v>
                </c:pt>
                <c:pt idx="8">
                  <c:v>dobre zdrowie, sprawność fizyczna i psychiczna</c:v>
                </c:pt>
                <c:pt idx="9">
                  <c:v>miłośc i przyjaźń</c:v>
                </c:pt>
              </c:strCache>
            </c:strRef>
          </c:cat>
          <c:val>
            <c:numRef>
              <c:f>Arkusz5!$R$12:$R$21</c:f>
              <c:numCache>
                <c:formatCode>General</c:formatCode>
                <c:ptCount val="10"/>
                <c:pt idx="0">
                  <c:v>0.4</c:v>
                </c:pt>
                <c:pt idx="1">
                  <c:v>0.54</c:v>
                </c:pt>
                <c:pt idx="2">
                  <c:v>0.88</c:v>
                </c:pt>
                <c:pt idx="3">
                  <c:v>0.84</c:v>
                </c:pt>
                <c:pt idx="4">
                  <c:v>1.84</c:v>
                </c:pt>
                <c:pt idx="5">
                  <c:v>1.49</c:v>
                </c:pt>
                <c:pt idx="6">
                  <c:v>1.57</c:v>
                </c:pt>
                <c:pt idx="7">
                  <c:v>0.98</c:v>
                </c:pt>
                <c:pt idx="8">
                  <c:v>3.19</c:v>
                </c:pt>
                <c:pt idx="9">
                  <c:v>3.2</c:v>
                </c:pt>
              </c:numCache>
            </c:numRef>
          </c:val>
        </c:ser>
        <c:ser>
          <c:idx val="1"/>
          <c:order val="1"/>
          <c:tx>
            <c:strRef>
              <c:f>Arkusz5!$S$11</c:f>
              <c:strCache>
                <c:ptCount val="1"/>
                <c:pt idx="0">
                  <c:v>kobiety pracujące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Arkusz5!$Q$12:$Q$21</c:f>
              <c:strCache>
                <c:ptCount val="10"/>
                <c:pt idx="0">
                  <c:v>bogactwo, majątek</c:v>
                </c:pt>
                <c:pt idx="1">
                  <c:v>ładny wygląd zewnętrzny, prezencja</c:v>
                </c:pt>
                <c:pt idx="2">
                  <c:v>dobroć, delikatność</c:v>
                </c:pt>
                <c:pt idx="3">
                  <c:v>odwaga, stanowczość</c:v>
                </c:pt>
                <c:pt idx="4">
                  <c:v>radość, zadowolenie</c:v>
                </c:pt>
                <c:pt idx="5">
                  <c:v>wiedza, mądrość</c:v>
                </c:pt>
                <c:pt idx="6">
                  <c:v>inteligencja, bystrośc umysłu</c:v>
                </c:pt>
                <c:pt idx="7">
                  <c:v>poczucie humoru, dowcip</c:v>
                </c:pt>
                <c:pt idx="8">
                  <c:v>dobre zdrowie, sprawność fizyczna i psychiczna</c:v>
                </c:pt>
                <c:pt idx="9">
                  <c:v>miłośc i przyjaźń</c:v>
                </c:pt>
              </c:strCache>
            </c:strRef>
          </c:cat>
          <c:val>
            <c:numRef>
              <c:f>Arkusz5!$S$12:$S$21</c:f>
              <c:numCache>
                <c:formatCode>General</c:formatCode>
                <c:ptCount val="10"/>
                <c:pt idx="0">
                  <c:v>0.25</c:v>
                </c:pt>
                <c:pt idx="1">
                  <c:v>0.57999999999999996</c:v>
                </c:pt>
                <c:pt idx="2">
                  <c:v>1.04</c:v>
                </c:pt>
                <c:pt idx="3">
                  <c:v>0.92</c:v>
                </c:pt>
                <c:pt idx="4">
                  <c:v>1.77</c:v>
                </c:pt>
                <c:pt idx="5">
                  <c:v>1.38</c:v>
                </c:pt>
                <c:pt idx="6">
                  <c:v>1.55</c:v>
                </c:pt>
                <c:pt idx="7">
                  <c:v>1.1100000000000001</c:v>
                </c:pt>
                <c:pt idx="8">
                  <c:v>3.17</c:v>
                </c:pt>
                <c:pt idx="9">
                  <c:v>3.21</c:v>
                </c:pt>
              </c:numCache>
            </c:numRef>
          </c:val>
        </c:ser>
        <c:ser>
          <c:idx val="2"/>
          <c:order val="2"/>
          <c:tx>
            <c:strRef>
              <c:f>Arkusz5!$T$11</c:f>
              <c:strCache>
                <c:ptCount val="1"/>
                <c:pt idx="0">
                  <c:v>kobiety nie pracujące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Arkusz5!$Q$12:$Q$21</c:f>
              <c:strCache>
                <c:ptCount val="10"/>
                <c:pt idx="0">
                  <c:v>bogactwo, majątek</c:v>
                </c:pt>
                <c:pt idx="1">
                  <c:v>ładny wygląd zewnętrzny, prezencja</c:v>
                </c:pt>
                <c:pt idx="2">
                  <c:v>dobroć, delikatność</c:v>
                </c:pt>
                <c:pt idx="3">
                  <c:v>odwaga, stanowczość</c:v>
                </c:pt>
                <c:pt idx="4">
                  <c:v>radość, zadowolenie</c:v>
                </c:pt>
                <c:pt idx="5">
                  <c:v>wiedza, mądrość</c:v>
                </c:pt>
                <c:pt idx="6">
                  <c:v>inteligencja, bystrośc umysłu</c:v>
                </c:pt>
                <c:pt idx="7">
                  <c:v>poczucie humoru, dowcip</c:v>
                </c:pt>
                <c:pt idx="8">
                  <c:v>dobre zdrowie, sprawność fizyczna i psychiczna</c:v>
                </c:pt>
                <c:pt idx="9">
                  <c:v>miłośc i przyjaźń</c:v>
                </c:pt>
              </c:strCache>
            </c:strRef>
          </c:cat>
          <c:val>
            <c:numRef>
              <c:f>Arkusz5!$T$12:$T$21</c:f>
              <c:numCache>
                <c:formatCode>General</c:formatCode>
                <c:ptCount val="10"/>
                <c:pt idx="0">
                  <c:v>0.56000000000000005</c:v>
                </c:pt>
                <c:pt idx="1">
                  <c:v>0.5</c:v>
                </c:pt>
                <c:pt idx="2">
                  <c:v>0.71</c:v>
                </c:pt>
                <c:pt idx="3">
                  <c:v>0.75</c:v>
                </c:pt>
                <c:pt idx="4">
                  <c:v>1.9</c:v>
                </c:pt>
                <c:pt idx="5">
                  <c:v>1.59</c:v>
                </c:pt>
                <c:pt idx="6">
                  <c:v>1.58</c:v>
                </c:pt>
                <c:pt idx="7">
                  <c:v>0.84</c:v>
                </c:pt>
                <c:pt idx="8">
                  <c:v>3.21</c:v>
                </c:pt>
                <c:pt idx="9">
                  <c:v>3.18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219968"/>
        <c:axId val="105221504"/>
      </c:barChart>
      <c:catAx>
        <c:axId val="105219968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200" b="1"/>
            </a:pPr>
            <a:endParaRPr lang="pl-PL"/>
          </a:p>
        </c:txPr>
        <c:crossAx val="105221504"/>
        <c:crosses val="autoZero"/>
        <c:auto val="1"/>
        <c:lblAlgn val="ctr"/>
        <c:lblOffset val="100"/>
        <c:noMultiLvlLbl val="0"/>
      </c:catAx>
      <c:valAx>
        <c:axId val="105221504"/>
        <c:scaling>
          <c:orientation val="minMax"/>
          <c:max val="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pl-PL"/>
                  <a:t>w</a:t>
                </a:r>
                <a:r>
                  <a:rPr lang="pl-PL" baseline="0"/>
                  <a:t> punktach</a:t>
                </a:r>
                <a:endParaRPr lang="pl-PL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5219968"/>
        <c:crosses val="autoZero"/>
        <c:crossBetween val="between"/>
      </c:valAx>
      <c:spPr>
        <a:noFill/>
        <a:ln>
          <a:noFill/>
        </a:ln>
      </c:spPr>
    </c:plotArea>
    <c:legend>
      <c:legendPos val="r"/>
      <c:layout>
        <c:manualLayout>
          <c:xMode val="edge"/>
          <c:yMode val="edge"/>
          <c:x val="0.82026545958331321"/>
          <c:y val="0.40161292459801751"/>
          <c:w val="0.17068996132433528"/>
          <c:h val="0.4064826848100298"/>
        </c:manualLayout>
      </c:layout>
      <c:overlay val="0"/>
      <c:txPr>
        <a:bodyPr/>
        <a:lstStyle/>
        <a:p>
          <a:pPr>
            <a:defRPr sz="1600"/>
          </a:pPr>
          <a:endParaRPr lang="pl-PL"/>
        </a:p>
      </c:txPr>
    </c:legend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0.96278</cdr:x>
      <cdr:y>0</cdr:y>
    </cdr:from>
    <cdr:to>
      <cdr:x>1</cdr:x>
      <cdr:y>1</cdr:y>
    </cdr:to>
    <cdr:sp macro="" textlink="">
      <cdr:nvSpPr>
        <cdr:cNvPr id="2" name="pole tekstowe 1"/>
        <cdr:cNvSpPr txBox="1"/>
      </cdr:nvSpPr>
      <cdr:spPr>
        <a:xfrm xmlns:a="http://schemas.openxmlformats.org/drawingml/2006/main" rot="16200000">
          <a:off x="6033954" y="2583577"/>
          <a:ext cx="5500255" cy="33310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1100" b="1" i="0" baseline="0" dirty="0">
              <a:latin typeface="+mj-lt"/>
              <a:ea typeface="+mn-ea"/>
              <a:cs typeface="+mn-cs"/>
            </a:rPr>
            <a:t>Wskaźnik  chorób zawodowych na 100 tys. zatrudnionych 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C10354-88EC-4990-B6BD-6A37442A64D5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F2CD3-BFA4-47A7-8DFF-E31B4E8846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7163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A8AFF1-35AE-40A3-B9D4-8D89297451A3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AF85D-7B8E-4962-9C97-C961B935864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6982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15988" y="742950"/>
            <a:ext cx="4965700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6BF11064-5392-481C-ADD4-28AF8E2CD31A}" type="slidenum">
              <a:rPr lang="pl-PL" altLang="pl-PL" sz="1300" b="1" smtClean="0">
                <a:latin typeface="Tahoma" pitchFamily="34" charset="0"/>
              </a:rPr>
              <a:pPr>
                <a:spcBef>
                  <a:spcPct val="0"/>
                </a:spcBef>
              </a:pPr>
              <a:t>8</a:t>
            </a:fld>
            <a:endParaRPr lang="pl-PL" altLang="pl-PL" sz="1300" b="1" smtClean="0">
              <a:latin typeface="Tahoma" pitchFamily="34" charset="0"/>
            </a:endParaRPr>
          </a:p>
        </p:txBody>
      </p:sp>
      <p:sp>
        <p:nvSpPr>
          <p:cNvPr id="126979" name="Rectangle 7"/>
          <p:cNvSpPr txBox="1">
            <a:spLocks noGrp="1" noChangeArrowheads="1"/>
          </p:cNvSpPr>
          <p:nvPr/>
        </p:nvSpPr>
        <p:spPr bwMode="auto">
          <a:xfrm>
            <a:off x="3851275" y="9625013"/>
            <a:ext cx="2946400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4678" tIns="47340" rIns="94678" bIns="47340" anchor="b">
            <a:spAutoFit/>
          </a:bodyPr>
          <a:lstStyle>
            <a:lvl1pPr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04FC1226-0D10-40EF-8754-EF729323A790}" type="slidenum">
              <a:rPr lang="pl-PL" altLang="pl-PL" sz="1300">
                <a:latin typeface="Tahoma" pitchFamily="34" charset="0"/>
              </a:rPr>
              <a:pPr algn="r">
                <a:spcBef>
                  <a:spcPct val="0"/>
                </a:spcBef>
              </a:pPr>
              <a:t>8</a:t>
            </a:fld>
            <a:endParaRPr lang="pl-PL" altLang="pl-PL" sz="1300">
              <a:latin typeface="Tahoma" pitchFamily="34" charset="0"/>
            </a:endParaRPr>
          </a:p>
        </p:txBody>
      </p:sp>
      <p:sp>
        <p:nvSpPr>
          <p:cNvPr id="126980" name="Rectangle 7"/>
          <p:cNvSpPr txBox="1">
            <a:spLocks noGrp="1" noChangeArrowheads="1"/>
          </p:cNvSpPr>
          <p:nvPr/>
        </p:nvSpPr>
        <p:spPr bwMode="auto">
          <a:xfrm>
            <a:off x="3851275" y="9625013"/>
            <a:ext cx="2946400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4678" tIns="47340" rIns="94678" bIns="47340" anchor="b">
            <a:spAutoFit/>
          </a:bodyPr>
          <a:lstStyle>
            <a:lvl1pPr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FFC0A971-24F7-40C1-90D1-719EE7E323C1}" type="slidenum">
              <a:rPr lang="pl-PL" altLang="pl-PL" sz="1300">
                <a:latin typeface="Tahoma" pitchFamily="34" charset="0"/>
              </a:rPr>
              <a:pPr algn="r">
                <a:spcBef>
                  <a:spcPct val="0"/>
                </a:spcBef>
              </a:pPr>
              <a:t>8</a:t>
            </a:fld>
            <a:endParaRPr lang="pl-PL" altLang="pl-PL" sz="1300">
              <a:latin typeface="Tahoma" pitchFamily="34" charset="0"/>
            </a:endParaRPr>
          </a:p>
        </p:txBody>
      </p:sp>
      <p:sp>
        <p:nvSpPr>
          <p:cNvPr id="1269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6463"/>
            <a:ext cx="4984750" cy="287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pl-PL" altLang="pl-PL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645547"/>
            <a:ext cx="2945659" cy="28785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347296-61CB-4A18-9766-BFDA3C1042E8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pl-PL" smtClean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0750" y="744538"/>
            <a:ext cx="495935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2460"/>
            <a:ext cx="4984962" cy="28957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016" y="9645547"/>
            <a:ext cx="2945659" cy="287850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81BC631-0F00-4CDD-A64A-757EB64FE09E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l-PL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0750" y="744538"/>
            <a:ext cx="495935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6357" y="4712460"/>
            <a:ext cx="4984962" cy="28957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pl-P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3DE35B6A-A850-431D-A618-2C9131A7B106}" type="slidenum">
              <a:rPr lang="pl-PL" altLang="pl-PL" sz="1300" b="1" smtClean="0">
                <a:latin typeface="Tahoma" pitchFamily="34" charset="0"/>
              </a:rPr>
              <a:pPr>
                <a:spcBef>
                  <a:spcPct val="0"/>
                </a:spcBef>
              </a:pPr>
              <a:t>13</a:t>
            </a:fld>
            <a:endParaRPr lang="pl-PL" altLang="pl-PL" sz="1300" b="1" smtClean="0">
              <a:latin typeface="Tahoma" pitchFamily="34" charset="0"/>
            </a:endParaRPr>
          </a:p>
        </p:txBody>
      </p:sp>
      <p:sp>
        <p:nvSpPr>
          <p:cNvPr id="129027" name="Rectangle 7"/>
          <p:cNvSpPr txBox="1">
            <a:spLocks noGrp="1" noChangeArrowheads="1"/>
          </p:cNvSpPr>
          <p:nvPr/>
        </p:nvSpPr>
        <p:spPr bwMode="auto">
          <a:xfrm>
            <a:off x="3851275" y="9625013"/>
            <a:ext cx="2946400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4678" tIns="47340" rIns="94678" bIns="47340" anchor="b">
            <a:spAutoFit/>
          </a:bodyPr>
          <a:lstStyle>
            <a:lvl1pPr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A60664C6-ED1F-4EDE-8407-E2E1758B5957}" type="slidenum">
              <a:rPr lang="pl-PL" altLang="pl-PL" sz="1300">
                <a:latin typeface="Tahoma" pitchFamily="34" charset="0"/>
              </a:rPr>
              <a:pPr algn="r">
                <a:spcBef>
                  <a:spcPct val="0"/>
                </a:spcBef>
              </a:pPr>
              <a:t>13</a:t>
            </a:fld>
            <a:endParaRPr lang="pl-PL" altLang="pl-PL" sz="1300">
              <a:latin typeface="Tahoma" pitchFamily="34" charset="0"/>
            </a:endParaRPr>
          </a:p>
        </p:txBody>
      </p:sp>
      <p:sp>
        <p:nvSpPr>
          <p:cNvPr id="129028" name="Rectangle 7"/>
          <p:cNvSpPr txBox="1">
            <a:spLocks noGrp="1" noChangeArrowheads="1"/>
          </p:cNvSpPr>
          <p:nvPr/>
        </p:nvSpPr>
        <p:spPr bwMode="auto">
          <a:xfrm>
            <a:off x="3851275" y="9625013"/>
            <a:ext cx="2946400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4678" tIns="47340" rIns="94678" bIns="47340" anchor="b">
            <a:spAutoFit/>
          </a:bodyPr>
          <a:lstStyle>
            <a:lvl1pPr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93C3DDD3-F17D-4DE6-BF86-5F5B6504A11A}" type="slidenum">
              <a:rPr lang="pl-PL" altLang="pl-PL" sz="1300">
                <a:latin typeface="Tahoma" pitchFamily="34" charset="0"/>
              </a:rPr>
              <a:pPr algn="r">
                <a:spcBef>
                  <a:spcPct val="0"/>
                </a:spcBef>
              </a:pPr>
              <a:t>13</a:t>
            </a:fld>
            <a:endParaRPr lang="pl-PL" altLang="pl-PL" sz="1300">
              <a:latin typeface="Tahoma" pitchFamily="34" charset="0"/>
            </a:endParaRPr>
          </a:p>
        </p:txBody>
      </p:sp>
      <p:sp>
        <p:nvSpPr>
          <p:cNvPr id="1290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6125"/>
            <a:ext cx="4959350" cy="3719513"/>
          </a:xfrm>
          <a:solidFill>
            <a:srgbClr val="FFFFFF"/>
          </a:solidFill>
          <a:ln/>
        </p:spPr>
      </p:sp>
      <p:sp>
        <p:nvSpPr>
          <p:cNvPr id="1290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6463"/>
            <a:ext cx="4984750" cy="287337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521" tIns="45761" rIns="91521" bIns="45761"/>
          <a:lstStyle/>
          <a:p>
            <a:endParaRPr lang="en-GB" altLang="pl-PL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8C3CC838-E626-4C58-9530-D3FC39FB982B}" type="slidenum">
              <a:rPr lang="pl-PL" altLang="pl-PL" sz="1300" b="1" smtClean="0">
                <a:latin typeface="Tahoma" pitchFamily="34" charset="0"/>
              </a:rPr>
              <a:pPr>
                <a:spcBef>
                  <a:spcPct val="0"/>
                </a:spcBef>
              </a:pPr>
              <a:t>14</a:t>
            </a:fld>
            <a:endParaRPr lang="pl-PL" altLang="pl-PL" sz="1300" b="1" smtClean="0">
              <a:latin typeface="Tahoma" pitchFamily="34" charset="0"/>
            </a:endParaRPr>
          </a:p>
        </p:txBody>
      </p:sp>
      <p:sp>
        <p:nvSpPr>
          <p:cNvPr id="131075" name="Rectangle 7"/>
          <p:cNvSpPr txBox="1">
            <a:spLocks noGrp="1" noChangeArrowheads="1"/>
          </p:cNvSpPr>
          <p:nvPr/>
        </p:nvSpPr>
        <p:spPr bwMode="auto">
          <a:xfrm>
            <a:off x="3851275" y="9625013"/>
            <a:ext cx="2946400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4678" tIns="47340" rIns="94678" bIns="47340" anchor="b">
            <a:spAutoFit/>
          </a:bodyPr>
          <a:lstStyle>
            <a:lvl1pPr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AA0A2F28-8FFC-4A7E-BB4A-02A68161C726}" type="slidenum">
              <a:rPr lang="pl-PL" altLang="pl-PL" sz="1300">
                <a:latin typeface="Tahoma" pitchFamily="34" charset="0"/>
              </a:rPr>
              <a:pPr algn="r">
                <a:spcBef>
                  <a:spcPct val="0"/>
                </a:spcBef>
              </a:pPr>
              <a:t>14</a:t>
            </a:fld>
            <a:endParaRPr lang="pl-PL" altLang="pl-PL" sz="1300">
              <a:latin typeface="Tahoma" pitchFamily="34" charset="0"/>
            </a:endParaRPr>
          </a:p>
        </p:txBody>
      </p:sp>
      <p:sp>
        <p:nvSpPr>
          <p:cNvPr id="131076" name="Rectangle 7"/>
          <p:cNvSpPr txBox="1">
            <a:spLocks noGrp="1" noChangeArrowheads="1"/>
          </p:cNvSpPr>
          <p:nvPr/>
        </p:nvSpPr>
        <p:spPr bwMode="auto">
          <a:xfrm>
            <a:off x="3851275" y="9625013"/>
            <a:ext cx="2946400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4678" tIns="47340" rIns="94678" bIns="47340" anchor="b">
            <a:spAutoFit/>
          </a:bodyPr>
          <a:lstStyle>
            <a:lvl1pPr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D050D2F3-58A9-40E9-92C1-42727D85A999}" type="slidenum">
              <a:rPr lang="pl-PL" altLang="pl-PL" sz="1300">
                <a:latin typeface="Tahoma" pitchFamily="34" charset="0"/>
              </a:rPr>
              <a:pPr algn="r">
                <a:spcBef>
                  <a:spcPct val="0"/>
                </a:spcBef>
              </a:pPr>
              <a:t>14</a:t>
            </a:fld>
            <a:endParaRPr lang="pl-PL" altLang="pl-PL" sz="1300">
              <a:latin typeface="Tahoma" pitchFamily="34" charset="0"/>
            </a:endParaRPr>
          </a:p>
        </p:txBody>
      </p:sp>
      <p:sp>
        <p:nvSpPr>
          <p:cNvPr id="1310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6463"/>
            <a:ext cx="4984750" cy="287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pl-PL" altLang="pl-PL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0"/>
              </a:spcBef>
            </a:pPr>
            <a:fld id="{FF1637B3-921D-4F3F-A89B-95FC39E1DB71}" type="slidenum">
              <a:rPr lang="pl-PL" altLang="pl-PL" sz="1300" b="1" smtClean="0">
                <a:latin typeface="Tahoma" pitchFamily="34" charset="0"/>
              </a:rPr>
              <a:pPr>
                <a:spcBef>
                  <a:spcPct val="0"/>
                </a:spcBef>
              </a:pPr>
              <a:t>15</a:t>
            </a:fld>
            <a:endParaRPr lang="pl-PL" altLang="pl-PL" sz="1300" b="1" smtClean="0">
              <a:latin typeface="Tahoma" pitchFamily="34" charset="0"/>
            </a:endParaRPr>
          </a:p>
        </p:txBody>
      </p:sp>
      <p:sp>
        <p:nvSpPr>
          <p:cNvPr id="130051" name="Rectangle 7"/>
          <p:cNvSpPr txBox="1">
            <a:spLocks noGrp="1" noChangeArrowheads="1"/>
          </p:cNvSpPr>
          <p:nvPr/>
        </p:nvSpPr>
        <p:spPr bwMode="auto">
          <a:xfrm>
            <a:off x="3851275" y="9625013"/>
            <a:ext cx="2946400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4678" tIns="47340" rIns="94678" bIns="47340" anchor="b">
            <a:spAutoFit/>
          </a:bodyPr>
          <a:lstStyle>
            <a:lvl1pPr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82EEFCEE-D6A6-497E-B74E-2DF4459FEC7E}" type="slidenum">
              <a:rPr lang="pl-PL" altLang="pl-PL" sz="1300">
                <a:latin typeface="Tahoma" pitchFamily="34" charset="0"/>
              </a:rPr>
              <a:pPr algn="r">
                <a:spcBef>
                  <a:spcPct val="0"/>
                </a:spcBef>
              </a:pPr>
              <a:t>15</a:t>
            </a:fld>
            <a:endParaRPr lang="pl-PL" altLang="pl-PL" sz="1300">
              <a:latin typeface="Tahoma" pitchFamily="34" charset="0"/>
            </a:endParaRPr>
          </a:p>
        </p:txBody>
      </p:sp>
      <p:sp>
        <p:nvSpPr>
          <p:cNvPr id="130052" name="Rectangle 7"/>
          <p:cNvSpPr txBox="1">
            <a:spLocks noGrp="1" noChangeArrowheads="1"/>
          </p:cNvSpPr>
          <p:nvPr/>
        </p:nvSpPr>
        <p:spPr bwMode="auto">
          <a:xfrm>
            <a:off x="3851275" y="9625013"/>
            <a:ext cx="2946400" cy="3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4678" tIns="47340" rIns="94678" bIns="47340" anchor="b">
            <a:spAutoFit/>
          </a:bodyPr>
          <a:lstStyle>
            <a:lvl1pPr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461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5BD8C100-6551-4C14-BEBF-ED8B52AA461D}" type="slidenum">
              <a:rPr lang="pl-PL" altLang="pl-PL" sz="1300">
                <a:latin typeface="Tahoma" pitchFamily="34" charset="0"/>
              </a:rPr>
              <a:pPr algn="r">
                <a:spcBef>
                  <a:spcPct val="0"/>
                </a:spcBef>
              </a:pPr>
              <a:t>15</a:t>
            </a:fld>
            <a:endParaRPr lang="pl-PL" altLang="pl-PL" sz="1300">
              <a:latin typeface="Tahoma" pitchFamily="34" charset="0"/>
            </a:endParaRPr>
          </a:p>
        </p:txBody>
      </p:sp>
      <p:sp>
        <p:nvSpPr>
          <p:cNvPr id="1300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6463"/>
            <a:ext cx="4984750" cy="2873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pl-PL" altLang="pl-PL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7" name="Prostokąt 6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3" descr="CIOP_PIB7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525344"/>
            <a:ext cx="16906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ymbol zastępczy stopki 2"/>
          <p:cNvSpPr txBox="1">
            <a:spLocks/>
          </p:cNvSpPr>
          <p:nvPr userDrawn="1"/>
        </p:nvSpPr>
        <p:spPr>
          <a:xfrm>
            <a:off x="0" y="6517344"/>
            <a:ext cx="9144000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rgbClr val="642F0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dirty="0" smtClean="0"/>
              <a:t>Konwencja o Prawach Osób Niepełnosprawnych – lepsza jakość życia dla wszystkich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63739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0228B-150A-4FEE-A446-02D023E6D779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C6BA-52DC-4C06-8980-2F18A1084EBA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rostokąt 6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ymbol zastępczy stopki 2"/>
          <p:cNvSpPr txBox="1">
            <a:spLocks/>
          </p:cNvSpPr>
          <p:nvPr userDrawn="1"/>
        </p:nvSpPr>
        <p:spPr>
          <a:xfrm>
            <a:off x="0" y="6517344"/>
            <a:ext cx="9144000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rgbClr val="642F0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smtClean="0"/>
              <a:t>Konwencja o Prawach Osób Niepełnosprawnych – lepsza jakość życia dla wszystkich</a:t>
            </a:r>
            <a:endParaRPr lang="pl-PL" dirty="0"/>
          </a:p>
        </p:txBody>
      </p:sp>
      <p:pic>
        <p:nvPicPr>
          <p:cNvPr id="9" name="Obraz 3" descr="CIOP_PIB7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525344"/>
            <a:ext cx="16906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4611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0228B-150A-4FEE-A446-02D023E6D779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C6BA-52DC-4C06-8980-2F18A1084EBA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rostokąt 6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ymbol zastępczy stopki 2"/>
          <p:cNvSpPr txBox="1">
            <a:spLocks/>
          </p:cNvSpPr>
          <p:nvPr userDrawn="1"/>
        </p:nvSpPr>
        <p:spPr>
          <a:xfrm>
            <a:off x="0" y="6517344"/>
            <a:ext cx="9144000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rgbClr val="642F0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smtClean="0"/>
              <a:t>Konwencja o Prawach Osób Niepełnosprawnych – lepsza jakość życia dla wszystkich</a:t>
            </a:r>
            <a:endParaRPr lang="pl-PL" dirty="0"/>
          </a:p>
        </p:txBody>
      </p:sp>
      <p:pic>
        <p:nvPicPr>
          <p:cNvPr id="9" name="Obraz 3" descr="CIOP_PIB7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525344"/>
            <a:ext cx="16906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0519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0228B-150A-4FEE-A446-02D023E6D779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C6BA-52DC-4C06-8980-2F18A1084EBA}" type="slidenum">
              <a:rPr lang="pl-PL" smtClean="0"/>
              <a:t>‹#›</a:t>
            </a:fld>
            <a:endParaRPr lang="pl-PL"/>
          </a:p>
        </p:txBody>
      </p:sp>
      <p:sp>
        <p:nvSpPr>
          <p:cNvPr id="8" name="Prostokąt 7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stopki 2"/>
          <p:cNvSpPr txBox="1">
            <a:spLocks/>
          </p:cNvSpPr>
          <p:nvPr userDrawn="1"/>
        </p:nvSpPr>
        <p:spPr>
          <a:xfrm>
            <a:off x="0" y="6517344"/>
            <a:ext cx="9144000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rgbClr val="642F0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smtClean="0"/>
              <a:t>Konwencja o Prawach Osób Niepełnosprawnych – lepsza jakość życia dla wszystkich</a:t>
            </a:r>
            <a:endParaRPr lang="pl-PL" dirty="0"/>
          </a:p>
        </p:txBody>
      </p:sp>
      <p:pic>
        <p:nvPicPr>
          <p:cNvPr id="10" name="Obraz 3" descr="CIOP_PIB7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525344"/>
            <a:ext cx="16906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0075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0228B-150A-4FEE-A446-02D023E6D779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C6BA-52DC-4C06-8980-2F18A1084EBA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Prostokąt 9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stopki 2"/>
          <p:cNvSpPr txBox="1">
            <a:spLocks/>
          </p:cNvSpPr>
          <p:nvPr userDrawn="1"/>
        </p:nvSpPr>
        <p:spPr>
          <a:xfrm>
            <a:off x="0" y="6517344"/>
            <a:ext cx="9144000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rgbClr val="642F0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smtClean="0"/>
              <a:t>Konwencja o Prawach Osób Niepełnosprawnych – lepsza jakość życia dla wszystkich</a:t>
            </a:r>
            <a:endParaRPr lang="pl-PL" dirty="0"/>
          </a:p>
        </p:txBody>
      </p:sp>
      <p:pic>
        <p:nvPicPr>
          <p:cNvPr id="12" name="Obraz 3" descr="CIOP_PIB7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525344"/>
            <a:ext cx="16906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202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0228B-150A-4FEE-A446-02D023E6D779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C6BA-52DC-4C06-8980-2F18A1084EBA}" type="slidenum">
              <a:rPr lang="pl-PL" smtClean="0"/>
              <a:t>‹#›</a:t>
            </a:fld>
            <a:endParaRPr lang="pl-PL"/>
          </a:p>
        </p:txBody>
      </p:sp>
      <p:sp>
        <p:nvSpPr>
          <p:cNvPr id="6" name="Prostokąt 5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stopki 2"/>
          <p:cNvSpPr txBox="1">
            <a:spLocks/>
          </p:cNvSpPr>
          <p:nvPr userDrawn="1"/>
        </p:nvSpPr>
        <p:spPr>
          <a:xfrm>
            <a:off x="0" y="6517344"/>
            <a:ext cx="9144000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rgbClr val="642F0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smtClean="0"/>
              <a:t>Konwencja o Prawach Osób Niepełnosprawnych – lepsza jakość życia dla wszystkich</a:t>
            </a:r>
            <a:endParaRPr lang="pl-PL" dirty="0"/>
          </a:p>
        </p:txBody>
      </p:sp>
      <p:pic>
        <p:nvPicPr>
          <p:cNvPr id="8" name="Obraz 3" descr="CIOP_PIB7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525344"/>
            <a:ext cx="16906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6937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>
          <a:xfrm>
            <a:off x="0" y="6517344"/>
            <a:ext cx="9144000" cy="288031"/>
          </a:xfrm>
        </p:spPr>
        <p:txBody>
          <a:bodyPr/>
          <a:lstStyle>
            <a:lvl1pPr algn="l">
              <a:defRPr>
                <a:solidFill>
                  <a:srgbClr val="642F04"/>
                </a:solidFill>
              </a:defRPr>
            </a:lvl1pPr>
          </a:lstStyle>
          <a:p>
            <a:r>
              <a:rPr lang="pl-PL" b="1" dirty="0" smtClean="0"/>
              <a:t>Konwencja o Prawach Osób Niepełnosprawnych – lepsza jakość życia dla wszystkich</a:t>
            </a:r>
            <a:endParaRPr lang="pl-PL" dirty="0"/>
          </a:p>
        </p:txBody>
      </p:sp>
      <p:pic>
        <p:nvPicPr>
          <p:cNvPr id="5" name="Obraz 3" descr="CIOP_PIB7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525344"/>
            <a:ext cx="16906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2377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0228B-150A-4FEE-A446-02D023E6D779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C6BA-52DC-4C06-8980-2F18A1084EBA}" type="slidenum">
              <a:rPr lang="pl-PL" smtClean="0"/>
              <a:t>‹#›</a:t>
            </a:fld>
            <a:endParaRPr lang="pl-PL"/>
          </a:p>
        </p:txBody>
      </p:sp>
      <p:sp>
        <p:nvSpPr>
          <p:cNvPr id="8" name="Prostokąt 7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stopki 2"/>
          <p:cNvSpPr txBox="1">
            <a:spLocks/>
          </p:cNvSpPr>
          <p:nvPr userDrawn="1"/>
        </p:nvSpPr>
        <p:spPr>
          <a:xfrm>
            <a:off x="0" y="6517344"/>
            <a:ext cx="9144000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rgbClr val="642F0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smtClean="0"/>
              <a:t>Konwencja o Prawach Osób Niepełnosprawnych – lepsza jakość życia dla wszystkich</a:t>
            </a:r>
            <a:endParaRPr lang="pl-PL" dirty="0"/>
          </a:p>
        </p:txBody>
      </p:sp>
      <p:pic>
        <p:nvPicPr>
          <p:cNvPr id="10" name="Obraz 3" descr="CIOP_PIB7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525344"/>
            <a:ext cx="16906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292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0228B-150A-4FEE-A446-02D023E6D779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C6BA-52DC-4C06-8980-2F18A1084EBA}" type="slidenum">
              <a:rPr lang="pl-PL" smtClean="0"/>
              <a:t>‹#›</a:t>
            </a:fld>
            <a:endParaRPr lang="pl-PL"/>
          </a:p>
        </p:txBody>
      </p:sp>
      <p:sp>
        <p:nvSpPr>
          <p:cNvPr id="8" name="Prostokąt 7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ymbol zastępczy stopki 2"/>
          <p:cNvSpPr txBox="1">
            <a:spLocks/>
          </p:cNvSpPr>
          <p:nvPr userDrawn="1"/>
        </p:nvSpPr>
        <p:spPr>
          <a:xfrm>
            <a:off x="0" y="6517344"/>
            <a:ext cx="9144000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rgbClr val="642F0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smtClean="0"/>
              <a:t>Konwencja o Prawach Osób Niepełnosprawnych – lepsza jakość życia dla wszystkich</a:t>
            </a:r>
            <a:endParaRPr lang="pl-PL" dirty="0"/>
          </a:p>
        </p:txBody>
      </p:sp>
      <p:pic>
        <p:nvPicPr>
          <p:cNvPr id="10" name="Obraz 3" descr="CIOP_PIB7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525344"/>
            <a:ext cx="16906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2934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0228B-150A-4FEE-A446-02D023E6D779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C6BA-52DC-4C06-8980-2F18A1084EBA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rostokąt 6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ymbol zastępczy stopki 2"/>
          <p:cNvSpPr txBox="1">
            <a:spLocks/>
          </p:cNvSpPr>
          <p:nvPr userDrawn="1"/>
        </p:nvSpPr>
        <p:spPr>
          <a:xfrm>
            <a:off x="0" y="6517344"/>
            <a:ext cx="9144000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rgbClr val="642F0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smtClean="0"/>
              <a:t>Konwencja o Prawach Osób Niepełnosprawnych – lepsza jakość życia dla wszystkich</a:t>
            </a:r>
            <a:endParaRPr lang="pl-PL" dirty="0"/>
          </a:p>
        </p:txBody>
      </p:sp>
      <p:pic>
        <p:nvPicPr>
          <p:cNvPr id="9" name="Obraz 3" descr="CIOP_PIB7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525344"/>
            <a:ext cx="16906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4174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0228B-150A-4FEE-A446-02D023E6D779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6C6BA-52DC-4C06-8980-2F18A1084EBA}" type="slidenum">
              <a:rPr lang="pl-PL" smtClean="0"/>
              <a:t>‹#›</a:t>
            </a:fld>
            <a:endParaRPr lang="pl-PL"/>
          </a:p>
        </p:txBody>
      </p:sp>
      <p:sp>
        <p:nvSpPr>
          <p:cNvPr id="7" name="Prostokąt 6"/>
          <p:cNvSpPr/>
          <p:nvPr userDrawn="1"/>
        </p:nvSpPr>
        <p:spPr>
          <a:xfrm>
            <a:off x="0" y="6453336"/>
            <a:ext cx="9144000" cy="4046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Symbol zastępczy stopki 2"/>
          <p:cNvSpPr txBox="1">
            <a:spLocks/>
          </p:cNvSpPr>
          <p:nvPr userDrawn="1"/>
        </p:nvSpPr>
        <p:spPr>
          <a:xfrm>
            <a:off x="0" y="6517344"/>
            <a:ext cx="9144000" cy="288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200" kern="1200">
                <a:solidFill>
                  <a:srgbClr val="642F04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b="1" smtClean="0"/>
              <a:t>Konwencja o Prawach Osób Niepełnosprawnych – lepsza jakość życia dla wszystkich</a:t>
            </a:r>
            <a:endParaRPr lang="pl-PL" dirty="0"/>
          </a:p>
        </p:txBody>
      </p:sp>
      <p:pic>
        <p:nvPicPr>
          <p:cNvPr id="9" name="Obraz 3" descr="CIOP_PIB7.gif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6525344"/>
            <a:ext cx="16906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20888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88FF-5440-4EFF-854A-FBE859CA1DBD}" type="datetimeFigureOut">
              <a:rPr lang="pl-PL" smtClean="0"/>
              <a:t>2014-09-17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42F5-A6AB-491D-A5BD-97DBA3E2CF6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904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88FF-5440-4EFF-854A-FBE859CA1DBD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42F5-A6AB-491D-A5BD-97DBA3E2CF6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9625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88FF-5440-4EFF-854A-FBE859CA1DBD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42F5-A6AB-491D-A5BD-97DBA3E2CF6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978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88FF-5440-4EFF-854A-FBE859CA1DBD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42F5-A6AB-491D-A5BD-97DBA3E2CF6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32705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88FF-5440-4EFF-854A-FBE859CA1DBD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42F5-A6AB-491D-A5BD-97DBA3E2CF6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45157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88FF-5440-4EFF-854A-FBE859CA1DBD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42F5-A6AB-491D-A5BD-97DBA3E2CF6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39145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88FF-5440-4EFF-854A-FBE859CA1DBD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42F5-A6AB-491D-A5BD-97DBA3E2CF6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21099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88FF-5440-4EFF-854A-FBE859CA1DBD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42F5-A6AB-491D-A5BD-97DBA3E2CF6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39106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88FF-5440-4EFF-854A-FBE859CA1DBD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42F5-A6AB-491D-A5BD-97DBA3E2CF6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722994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88FF-5440-4EFF-854A-FBE859CA1DBD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42F5-A6AB-491D-A5BD-97DBA3E2CF6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60530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88FF-5440-4EFF-854A-FBE859CA1DBD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42F5-A6AB-491D-A5BD-97DBA3E2CF6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42956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188FF-5440-4EFF-854A-FBE859CA1DBD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A42F5-A6AB-491D-A5BD-97DBA3E2CF6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82458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0228B-150A-4FEE-A446-02D023E6D779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6C6BA-52DC-4C06-8980-2F18A1084EB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313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20000"/>
            <a:lumOff val="80000"/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188FF-5440-4EFF-854A-FBE859CA1DBD}" type="datetimeFigureOut">
              <a:rPr lang="pl-PL" smtClean="0"/>
              <a:t>2014-09-17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A42F5-A6AB-491D-A5BD-97DBA3E2CF6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20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851920" y="116632"/>
            <a:ext cx="5112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i="1" dirty="0" smtClean="0"/>
              <a:t>Prof. dr hab. med. Danuta Koradecka</a:t>
            </a:r>
          </a:p>
          <a:p>
            <a:pPr algn="r"/>
            <a:r>
              <a:rPr lang="pl-PL" i="1" dirty="0" smtClean="0"/>
              <a:t>Dyrektor Centralnego Instytutu Ochrony Pracy – Państwowego Instytutu Badawczego</a:t>
            </a:r>
            <a:endParaRPr lang="pl-PL" i="1" dirty="0"/>
          </a:p>
        </p:txBody>
      </p:sp>
      <p:sp>
        <p:nvSpPr>
          <p:cNvPr id="3" name="Prostokąt 2"/>
          <p:cNvSpPr/>
          <p:nvPr/>
        </p:nvSpPr>
        <p:spPr>
          <a:xfrm>
            <a:off x="795592" y="1700808"/>
            <a:ext cx="7632848" cy="21236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14300" cmpd="tri">
            <a:solidFill>
              <a:srgbClr val="642F0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4400" b="1" dirty="0">
                <a:solidFill>
                  <a:srgbClr val="301702"/>
                </a:solidFill>
              </a:rPr>
              <a:t>Podejście do problemu niepełnosprawności w aspekcie starzejącego się społeczeństwa</a:t>
            </a:r>
            <a:endParaRPr lang="pl-PL" sz="4400" dirty="0">
              <a:solidFill>
                <a:srgbClr val="301702"/>
              </a:solidFill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651576" y="4797152"/>
            <a:ext cx="79208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/>
              <a:t>22. Międzynarodowe Targi Sprzętu Rehabilitacyjnego</a:t>
            </a:r>
          </a:p>
          <a:p>
            <a:pPr algn="ctr"/>
            <a:r>
              <a:rPr lang="pl-PL" b="1" dirty="0"/>
              <a:t>Konwencja o Prawach Osób Niepełnosprawnych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– </a:t>
            </a:r>
            <a:r>
              <a:rPr lang="pl-PL" b="1" dirty="0"/>
              <a:t>lepsza jakość życia dla </a:t>
            </a:r>
            <a:r>
              <a:rPr lang="pl-PL" b="1" dirty="0" smtClean="0"/>
              <a:t>wszystkich</a:t>
            </a:r>
          </a:p>
          <a:p>
            <a:pPr algn="ctr"/>
            <a:r>
              <a:rPr lang="pl-PL" sz="1200" dirty="0" smtClean="0"/>
              <a:t>Łódź, 18 września 201 4r.</a:t>
            </a:r>
            <a:endParaRPr lang="pl-PL" sz="1200" dirty="0"/>
          </a:p>
        </p:txBody>
      </p:sp>
      <p:pic>
        <p:nvPicPr>
          <p:cNvPr id="6" name="Obraz 3" descr="CIOP_PIB7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240" y="6538738"/>
            <a:ext cx="1690688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271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817328" y="1772816"/>
            <a:ext cx="7632848" cy="33239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804863" lvl="0" indent="-539750">
              <a:lnSpc>
                <a:spcPct val="150000"/>
              </a:lnSpc>
              <a:buFont typeface="+mj-lt"/>
              <a:buAutoNum type="romanUcPeriod"/>
            </a:pPr>
            <a:r>
              <a:rPr lang="pl-PL" sz="2800" b="1" dirty="0"/>
              <a:t>Informacje ogólne</a:t>
            </a:r>
          </a:p>
          <a:p>
            <a:pPr marL="804863" lvl="0" indent="-539750">
              <a:lnSpc>
                <a:spcPct val="150000"/>
              </a:lnSpc>
              <a:buFont typeface="+mj-lt"/>
              <a:buAutoNum type="romanUcPeriod"/>
            </a:pPr>
            <a:r>
              <a:rPr lang="pl-PL" sz="2800" b="1" dirty="0"/>
              <a:t>Podział populacji wg </a:t>
            </a:r>
            <a:r>
              <a:rPr lang="pl-PL" sz="2800" b="1" dirty="0" smtClean="0"/>
              <a:t>powstania niepełnosprawności w określonej fazie życia</a:t>
            </a:r>
            <a:endParaRPr lang="pl-PL" sz="2800" b="1" dirty="0"/>
          </a:p>
          <a:p>
            <a:pPr marL="804863" lvl="0" indent="-539750">
              <a:lnSpc>
                <a:spcPct val="150000"/>
              </a:lnSpc>
              <a:buFont typeface="+mj-lt"/>
              <a:buAutoNum type="romanUcPeriod"/>
            </a:pPr>
            <a:r>
              <a:rPr lang="pl-PL" sz="2800" b="1" dirty="0" smtClean="0"/>
              <a:t>Motywacja </a:t>
            </a:r>
            <a:r>
              <a:rPr lang="pl-PL" sz="2800" b="1" dirty="0"/>
              <a:t>do aktywności zawodowej</a:t>
            </a:r>
          </a:p>
          <a:p>
            <a:pPr marL="804863" lvl="0" indent="-539750">
              <a:lnSpc>
                <a:spcPct val="150000"/>
              </a:lnSpc>
              <a:buFont typeface="+mj-lt"/>
              <a:buAutoNum type="romanUcPeriod"/>
            </a:pPr>
            <a:r>
              <a:rPr lang="pl-PL" sz="2800" b="1" dirty="0" smtClean="0"/>
              <a:t>Wnioski</a:t>
            </a:r>
            <a:endParaRPr lang="pl-PL" sz="2800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0" y="118373"/>
            <a:ext cx="914400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3600" b="1" dirty="0" smtClean="0">
                <a:solidFill>
                  <a:srgbClr val="301702"/>
                </a:solidFill>
              </a:rPr>
              <a:t>Plan prezentacji</a:t>
            </a:r>
            <a:endParaRPr lang="pl-PL" sz="3600" b="1" dirty="0">
              <a:solidFill>
                <a:srgbClr val="3017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64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0685875"/>
              </p:ext>
            </p:extLst>
          </p:nvPr>
        </p:nvGraphicFramePr>
        <p:xfrm>
          <a:off x="395536" y="836712"/>
          <a:ext cx="8496944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ole tekstowe 3"/>
          <p:cNvSpPr txBox="1"/>
          <p:nvPr/>
        </p:nvSpPr>
        <p:spPr>
          <a:xfrm>
            <a:off x="0" y="112277"/>
            <a:ext cx="9144000" cy="584775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pl-PL" sz="3200" b="1" dirty="0">
                <a:solidFill>
                  <a:srgbClr val="301702"/>
                </a:solidFill>
              </a:rPr>
              <a:t>Osoby niepełnosprawne według grup </a:t>
            </a:r>
            <a:r>
              <a:rPr lang="pl-PL" sz="3200" b="1" dirty="0" smtClean="0">
                <a:solidFill>
                  <a:srgbClr val="301702"/>
                </a:solidFill>
              </a:rPr>
              <a:t>wiekowych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2366040" y="6155430"/>
            <a:ext cx="6768752" cy="30777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r"/>
            <a:r>
              <a:rPr lang="pl-PL" sz="1400" i="1" dirty="0"/>
              <a:t>źródło: Biuro Pełnomocnika Rządu ds. Osób Niepełnosprawnych za NSP (2012)</a:t>
            </a:r>
            <a:endParaRPr lang="pl-PL" sz="1400" b="1" i="1" dirty="0" smtClean="0"/>
          </a:p>
        </p:txBody>
      </p:sp>
    </p:spTree>
    <p:extLst>
      <p:ext uri="{BB962C8B-B14F-4D97-AF65-F5344CB8AC3E}">
        <p14:creationId xmlns:p14="http://schemas.microsoft.com/office/powerpoint/2010/main" val="276015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>
            <a:spLocks noChangeArrowheads="1"/>
          </p:cNvSpPr>
          <p:nvPr/>
        </p:nvSpPr>
        <p:spPr bwMode="auto">
          <a:xfrm>
            <a:off x="0" y="88305"/>
            <a:ext cx="9144000" cy="5847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pl-PL" altLang="pl-PL" sz="3200" b="1" dirty="0" smtClean="0">
                <a:solidFill>
                  <a:srgbClr val="301702"/>
                </a:solidFill>
                <a:latin typeface="+mj-lt"/>
              </a:rPr>
              <a:t>Potencjał </a:t>
            </a:r>
            <a:r>
              <a:rPr lang="pl-PL" altLang="pl-PL" sz="3200" b="1" dirty="0">
                <a:solidFill>
                  <a:srgbClr val="301702"/>
                </a:solidFill>
                <a:latin typeface="+mj-lt"/>
              </a:rPr>
              <a:t>niewykorzystanych możliwości</a:t>
            </a:r>
            <a:endParaRPr lang="pl-PL" sz="3200" dirty="0" smtClean="0">
              <a:solidFill>
                <a:srgbClr val="301702"/>
              </a:solidFill>
              <a:latin typeface="+mj-lt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819101"/>
              </p:ext>
            </p:extLst>
          </p:nvPr>
        </p:nvGraphicFramePr>
        <p:xfrm>
          <a:off x="468313" y="1484313"/>
          <a:ext cx="7991476" cy="3465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9351"/>
                <a:gridCol w="2232432"/>
                <a:gridCol w="2303849"/>
                <a:gridCol w="2375844"/>
              </a:tblGrid>
              <a:tr h="1656655">
                <a:tc>
                  <a:txBody>
                    <a:bodyPr/>
                    <a:lstStyle/>
                    <a:p>
                      <a:endParaRPr lang="en-GB" sz="2000" dirty="0"/>
                    </a:p>
                  </a:txBody>
                  <a:tcPr marL="91421" marR="9142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301702"/>
                          </a:solidFill>
                        </a:rPr>
                        <a:t>Liczba niepełnosprawnych</a:t>
                      </a:r>
                    </a:p>
                  </a:txBody>
                  <a:tcPr marL="91421" marR="9142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301702"/>
                          </a:solidFill>
                        </a:rPr>
                        <a:t>Liczba niepełnosprawnych </a:t>
                      </a:r>
                      <a:br>
                        <a:rPr lang="pl-PL" sz="1600" b="1" dirty="0" smtClean="0">
                          <a:solidFill>
                            <a:srgbClr val="301702"/>
                          </a:solidFill>
                        </a:rPr>
                      </a:br>
                      <a:r>
                        <a:rPr lang="pl-PL" sz="1600" b="1" dirty="0" smtClean="0">
                          <a:solidFill>
                            <a:srgbClr val="301702"/>
                          </a:solidFill>
                        </a:rPr>
                        <a:t>w wieku produkcyjnym</a:t>
                      </a:r>
                      <a:endParaRPr lang="en-GB" sz="1600" b="1" dirty="0">
                        <a:solidFill>
                          <a:srgbClr val="301702"/>
                        </a:solidFill>
                      </a:endParaRPr>
                    </a:p>
                  </a:txBody>
                  <a:tcPr marL="91421" marR="9142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1" dirty="0" smtClean="0">
                          <a:solidFill>
                            <a:srgbClr val="301702"/>
                          </a:solidFill>
                        </a:rPr>
                        <a:t>% pracujących niepełnosprawnych </a:t>
                      </a:r>
                      <a:br>
                        <a:rPr lang="pl-PL" sz="1600" b="1" dirty="0" smtClean="0">
                          <a:solidFill>
                            <a:srgbClr val="301702"/>
                          </a:solidFill>
                        </a:rPr>
                      </a:br>
                      <a:r>
                        <a:rPr lang="pl-PL" sz="1600" b="1" dirty="0" smtClean="0">
                          <a:solidFill>
                            <a:srgbClr val="301702"/>
                          </a:solidFill>
                        </a:rPr>
                        <a:t>w wieku produkcyjnym</a:t>
                      </a:r>
                      <a:endParaRPr lang="en-GB" sz="1600" b="1" dirty="0" smtClean="0">
                        <a:solidFill>
                          <a:srgbClr val="301702"/>
                        </a:solidFill>
                      </a:endParaRPr>
                    </a:p>
                    <a:p>
                      <a:pPr algn="ctr"/>
                      <a:endParaRPr lang="pl-PL" sz="1600" b="1" dirty="0" smtClean="0">
                        <a:solidFill>
                          <a:srgbClr val="301702"/>
                        </a:solidFill>
                      </a:endParaRPr>
                    </a:p>
                  </a:txBody>
                  <a:tcPr marL="91421" marR="9142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88246"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/>
                        <a:t>Polska</a:t>
                      </a:r>
                      <a:endParaRPr lang="en-GB" sz="2400" b="1" dirty="0"/>
                    </a:p>
                  </a:txBody>
                  <a:tcPr marL="91421" marR="9142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 smtClean="0"/>
                        <a:t>3,4 mln</a:t>
                      </a:r>
                      <a:r>
                        <a:rPr lang="pl-PL" sz="2800" b="0" dirty="0" smtClean="0"/>
                        <a:t/>
                      </a:r>
                      <a:br>
                        <a:rPr lang="pl-PL" sz="2800" b="0" dirty="0" smtClean="0"/>
                      </a:br>
                      <a:r>
                        <a:rPr lang="pl-PL" sz="2800" b="0" dirty="0" smtClean="0"/>
                        <a:t>(4,7 mln)</a:t>
                      </a:r>
                      <a:endParaRPr lang="en-GB" sz="2800" b="0" dirty="0"/>
                    </a:p>
                  </a:txBody>
                  <a:tcPr marL="91421" marR="9142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 smtClean="0"/>
                        <a:t>2,1 mln</a:t>
                      </a:r>
                      <a:endParaRPr lang="en-GB" sz="2800" b="1" dirty="0"/>
                    </a:p>
                  </a:txBody>
                  <a:tcPr marL="91421" marR="9142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 smtClean="0"/>
                        <a:t>27,3 %</a:t>
                      </a:r>
                      <a:endParaRPr lang="en-GB" sz="2800" b="0" dirty="0"/>
                    </a:p>
                  </a:txBody>
                  <a:tcPr marL="91421" marR="9142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/>
                        <a:t>UE</a:t>
                      </a:r>
                      <a:endParaRPr lang="en-GB" sz="2400" b="1" dirty="0"/>
                    </a:p>
                  </a:txBody>
                  <a:tcPr marL="91421" marR="9142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 smtClean="0"/>
                        <a:t>ok. 80 mln</a:t>
                      </a:r>
                      <a:endParaRPr lang="en-GB" sz="2800" b="1" dirty="0"/>
                    </a:p>
                  </a:txBody>
                  <a:tcPr marL="91421" marR="9142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0" dirty="0" smtClean="0"/>
                        <a:t>b.d.</a:t>
                      </a:r>
                      <a:endParaRPr lang="en-GB" sz="2800" b="0" dirty="0"/>
                    </a:p>
                  </a:txBody>
                  <a:tcPr marL="91421" marR="9142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800" b="1" dirty="0" smtClean="0"/>
                        <a:t>47 </a:t>
                      </a:r>
                      <a:r>
                        <a:rPr lang="pl-PL" sz="2800" b="1" dirty="0" smtClean="0"/>
                        <a:t>%</a:t>
                      </a:r>
                      <a:endParaRPr lang="en-GB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21" marR="91421" marT="45714" marB="4571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829855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/>
          </a:bodyPr>
          <a:lstStyle/>
          <a:p>
            <a:pPr marL="514350" lvl="0" indent="-514350">
              <a:lnSpc>
                <a:spcPct val="150000"/>
              </a:lnSpc>
              <a:buFont typeface="+mj-lt"/>
              <a:buAutoNum type="romanUcPeriod" startAt="2"/>
            </a:pPr>
            <a:r>
              <a:rPr lang="pl-PL" sz="2800" b="1" dirty="0"/>
              <a:t>Podział populacji wg </a:t>
            </a:r>
            <a:r>
              <a:rPr lang="pl-PL" sz="2800" b="1" dirty="0" smtClean="0"/>
              <a:t>powstania niepełnosprawności </a:t>
            </a:r>
            <a:br>
              <a:rPr lang="pl-PL" sz="2800" b="1" dirty="0" smtClean="0"/>
            </a:br>
            <a:r>
              <a:rPr lang="pl-PL" sz="2800" b="1" dirty="0" smtClean="0"/>
              <a:t>w określonej fazie życia</a:t>
            </a:r>
            <a:endParaRPr lang="pl-PL" sz="2800" b="1" dirty="0"/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pl-PL" b="1" dirty="0" smtClean="0"/>
              <a:t>Wrodzona</a:t>
            </a:r>
            <a:endParaRPr lang="pl-PL" b="1" dirty="0"/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pl-PL" b="1" dirty="0" smtClean="0"/>
              <a:t>Nabyta </a:t>
            </a:r>
            <a:r>
              <a:rPr lang="pl-PL" b="1" dirty="0"/>
              <a:t>w wyniku wypadków i chorób związanych </a:t>
            </a: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z warunkami pracy</a:t>
            </a:r>
            <a:endParaRPr lang="pl-PL" b="1" dirty="0"/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pl-PL" b="1" dirty="0" smtClean="0"/>
              <a:t>Rozwijająca </a:t>
            </a:r>
            <a:r>
              <a:rPr lang="pl-PL" b="1" dirty="0"/>
              <a:t>się z wiekiem w wyniku chorób przewlekłych</a:t>
            </a:r>
          </a:p>
          <a:p>
            <a:pPr>
              <a:lnSpc>
                <a:spcPct val="150000"/>
              </a:lnSpc>
            </a:pPr>
            <a:endParaRPr lang="pl-PL" sz="2800" b="1" dirty="0"/>
          </a:p>
        </p:txBody>
      </p:sp>
    </p:spTree>
    <p:extLst>
      <p:ext uri="{BB962C8B-B14F-4D97-AF65-F5344CB8AC3E}">
        <p14:creationId xmlns:p14="http://schemas.microsoft.com/office/powerpoint/2010/main" val="220318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2016224"/>
          </a:xfrm>
          <a:solidFill>
            <a:schemeClr val="accent6">
              <a:lumMod val="40000"/>
              <a:lumOff val="60000"/>
            </a:schemeClr>
          </a:solidFill>
          <a:ln>
            <a:solidFill>
              <a:srgbClr val="301702"/>
            </a:solidFill>
          </a:ln>
        </p:spPr>
        <p:txBody>
          <a:bodyPr>
            <a:noAutofit/>
          </a:bodyPr>
          <a:lstStyle/>
          <a:p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Niepełnosprawność związana </a:t>
            </a:r>
            <a:br>
              <a:rPr lang="pl-PL" b="1" dirty="0" smtClean="0"/>
            </a:br>
            <a:r>
              <a:rPr lang="pl-PL" b="1" dirty="0" smtClean="0"/>
              <a:t>z warunkami pracy</a:t>
            </a:r>
            <a:br>
              <a:rPr lang="pl-PL" b="1" dirty="0" smtClean="0"/>
            </a:b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113507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pole tekstowe 1"/>
          <p:cNvSpPr txBox="1">
            <a:spLocks noChangeArrowheads="1"/>
          </p:cNvSpPr>
          <p:nvPr/>
        </p:nvSpPr>
        <p:spPr bwMode="auto">
          <a:xfrm>
            <a:off x="755650" y="1111250"/>
            <a:ext cx="8001000" cy="14160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ts val="1200"/>
              </a:spcBef>
              <a:defRPr/>
            </a:pPr>
            <a:r>
              <a:rPr lang="pl-PL" altLang="pl-PL" sz="32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W każdym tygodniu </a:t>
            </a:r>
            <a:r>
              <a:rPr lang="pl-PL" altLang="pl-PL" sz="3200" b="1" dirty="0" smtClean="0">
                <a:solidFill>
                  <a:srgbClr val="000066"/>
                </a:solidFill>
                <a:latin typeface="+mj-lt"/>
                <a:cs typeface="Arial" pitchFamily="34" charset="0"/>
              </a:rPr>
              <a:t>zdarza się w Polsce około </a:t>
            </a:r>
            <a:r>
              <a:rPr lang="pl-PL" altLang="pl-PL" sz="54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1745</a:t>
            </a:r>
            <a:r>
              <a:rPr lang="pl-PL" altLang="pl-PL" sz="32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 </a:t>
            </a:r>
            <a:r>
              <a:rPr lang="pl-PL" altLang="pl-PL" sz="3200" b="1" dirty="0" smtClean="0">
                <a:solidFill>
                  <a:srgbClr val="000066"/>
                </a:solidFill>
                <a:latin typeface="+mj-lt"/>
                <a:cs typeface="Arial" pitchFamily="34" charset="0"/>
              </a:rPr>
              <a:t>wypadków przy pracy</a:t>
            </a:r>
          </a:p>
        </p:txBody>
      </p:sp>
      <p:pic>
        <p:nvPicPr>
          <p:cNvPr id="7171" name="Picture 4" descr="http://vbeta.pl/images/2009/07/polska.bm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192463"/>
            <a:ext cx="3457575" cy="324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pole tekstowe 5"/>
          <p:cNvSpPr txBox="1">
            <a:spLocks noChangeArrowheads="1"/>
          </p:cNvSpPr>
          <p:nvPr/>
        </p:nvSpPr>
        <p:spPr bwMode="auto">
          <a:xfrm>
            <a:off x="3311525" y="6145559"/>
            <a:ext cx="23399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pl-PL" altLang="pl-PL" sz="1400" i="1" dirty="0" smtClean="0">
                <a:latin typeface="+mj-lt"/>
              </a:rPr>
              <a:t>(GUS, 2012)</a:t>
            </a:r>
          </a:p>
        </p:txBody>
      </p:sp>
    </p:spTree>
    <p:extLst>
      <p:ext uri="{BB962C8B-B14F-4D97-AF65-F5344CB8AC3E}">
        <p14:creationId xmlns:p14="http://schemas.microsoft.com/office/powerpoint/2010/main" val="32491311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lipsa 5"/>
          <p:cNvSpPr>
            <a:spLocks noChangeArrowheads="1"/>
          </p:cNvSpPr>
          <p:nvPr/>
        </p:nvSpPr>
        <p:spPr bwMode="auto">
          <a:xfrm>
            <a:off x="4338832" y="2726064"/>
            <a:ext cx="953248" cy="864096"/>
          </a:xfrm>
          <a:prstGeom prst="ellipse">
            <a:avLst/>
          </a:prstGeom>
          <a:solidFill>
            <a:srgbClr val="FFFF00"/>
          </a:solidFill>
          <a:ln w="1905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endParaRPr lang="pl-PL" altLang="pl-PL" sz="2400" b="1">
              <a:solidFill>
                <a:srgbClr val="000066"/>
              </a:solidFill>
              <a:cs typeface="Arial" pitchFamily="34" charset="0"/>
            </a:endParaRPr>
          </a:p>
        </p:txBody>
      </p:sp>
      <p:sp>
        <p:nvSpPr>
          <p:cNvPr id="8197" name="Text Box 8"/>
          <p:cNvSpPr txBox="1">
            <a:spLocks noChangeArrowheads="1"/>
          </p:cNvSpPr>
          <p:nvPr/>
        </p:nvSpPr>
        <p:spPr bwMode="auto">
          <a:xfrm>
            <a:off x="419880" y="1196752"/>
            <a:ext cx="8328584" cy="32316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defTabSz="193675">
              <a:lnSpc>
                <a:spcPct val="150000"/>
              </a:lnSpc>
              <a:defRPr/>
            </a:pPr>
            <a:r>
              <a:rPr lang="pl-PL" altLang="pl-PL" sz="3200" b="1" dirty="0">
                <a:solidFill>
                  <a:srgbClr val="C00000"/>
                </a:solidFill>
                <a:latin typeface="+mj-lt"/>
                <a:cs typeface="Arial" pitchFamily="34" charset="0"/>
              </a:rPr>
              <a:t>W</a:t>
            </a:r>
            <a:r>
              <a:rPr lang="pl-PL" altLang="pl-PL" sz="3200" b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 każdym tygodniu </a:t>
            </a:r>
            <a:r>
              <a:rPr lang="pl-PL" altLang="pl-PL" sz="3200" b="1" dirty="0">
                <a:solidFill>
                  <a:srgbClr val="000066"/>
                </a:solidFill>
                <a:cs typeface="Arial" pitchFamily="34" charset="0"/>
              </a:rPr>
              <a:t>ginie  w Polsce </a:t>
            </a:r>
          </a:p>
          <a:p>
            <a:pPr algn="ctr" defTabSz="193675">
              <a:lnSpc>
                <a:spcPct val="150000"/>
              </a:lnSpc>
              <a:defRPr/>
            </a:pPr>
            <a:r>
              <a:rPr lang="pl-PL" altLang="pl-PL" sz="3200" b="1" dirty="0">
                <a:solidFill>
                  <a:srgbClr val="000066"/>
                </a:solidFill>
                <a:cs typeface="Arial" pitchFamily="34" charset="0"/>
              </a:rPr>
              <a:t>w wypadkach przy pracy </a:t>
            </a:r>
          </a:p>
          <a:p>
            <a:pPr algn="ctr" defTabSz="193675">
              <a:lnSpc>
                <a:spcPct val="150000"/>
              </a:lnSpc>
              <a:defRPr/>
            </a:pPr>
            <a:r>
              <a:rPr lang="pl-PL" altLang="pl-PL" sz="3200" b="1" dirty="0">
                <a:solidFill>
                  <a:srgbClr val="000066"/>
                </a:solidFill>
                <a:cs typeface="Arial" pitchFamily="34" charset="0"/>
              </a:rPr>
              <a:t>średnio</a:t>
            </a:r>
            <a:r>
              <a:rPr lang="pl-PL" altLang="pl-PL" sz="3200" b="1" dirty="0" smtClean="0">
                <a:solidFill>
                  <a:srgbClr val="CC0000"/>
                </a:solidFill>
              </a:rPr>
              <a:t>    </a:t>
            </a:r>
            <a:r>
              <a:rPr lang="pl-PL" altLang="pl-PL" sz="4000" b="1" dirty="0">
                <a:solidFill>
                  <a:srgbClr val="CC0000"/>
                </a:solidFill>
              </a:rPr>
              <a:t>5  </a:t>
            </a:r>
            <a:r>
              <a:rPr lang="pl-PL" altLang="pl-PL" sz="4000" b="1" dirty="0" smtClean="0">
                <a:solidFill>
                  <a:srgbClr val="CC0000"/>
                </a:solidFill>
              </a:rPr>
              <a:t>  osób</a:t>
            </a:r>
          </a:p>
          <a:p>
            <a:pPr algn="ctr" defTabSz="193675">
              <a:lnSpc>
                <a:spcPct val="150000"/>
              </a:lnSpc>
              <a:defRPr/>
            </a:pPr>
            <a:endParaRPr lang="pl-PL" altLang="pl-PL" sz="3200" b="1" dirty="0" smtClean="0">
              <a:solidFill>
                <a:srgbClr val="C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8198" name="pole tekstowe 6"/>
          <p:cNvSpPr txBox="1">
            <a:spLocks noChangeArrowheads="1"/>
          </p:cNvSpPr>
          <p:nvPr/>
        </p:nvSpPr>
        <p:spPr bwMode="auto">
          <a:xfrm>
            <a:off x="6804025" y="6154737"/>
            <a:ext cx="23399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pl-PL" altLang="pl-PL" sz="1400" i="1" dirty="0" smtClean="0">
                <a:latin typeface="+mj-lt"/>
              </a:rPr>
              <a:t>(GUS, 2013)</a:t>
            </a:r>
          </a:p>
        </p:txBody>
      </p:sp>
    </p:spTree>
    <p:extLst>
      <p:ext uri="{BB962C8B-B14F-4D97-AF65-F5344CB8AC3E}">
        <p14:creationId xmlns:p14="http://schemas.microsoft.com/office/powerpoint/2010/main" val="19475560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Łącznik prosty 8"/>
          <p:cNvCxnSpPr/>
          <p:nvPr/>
        </p:nvCxnSpPr>
        <p:spPr>
          <a:xfrm flipV="1">
            <a:off x="6804025" y="1844675"/>
            <a:ext cx="0" cy="4392613"/>
          </a:xfrm>
          <a:prstGeom prst="line">
            <a:avLst/>
          </a:prstGeom>
          <a:ln>
            <a:prstDash val="sysDash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9219" name="Tytuł 1"/>
          <p:cNvSpPr txBox="1">
            <a:spLocks/>
          </p:cNvSpPr>
          <p:nvPr/>
        </p:nvSpPr>
        <p:spPr bwMode="auto">
          <a:xfrm>
            <a:off x="0" y="116632"/>
            <a:ext cx="9144000" cy="769937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defRPr/>
            </a:pPr>
            <a:r>
              <a:rPr lang="pl-PL" altLang="pl-PL" sz="2400" b="1" dirty="0" smtClean="0">
                <a:solidFill>
                  <a:srgbClr val="301702"/>
                </a:solidFill>
                <a:latin typeface="+mj-lt"/>
                <a:cs typeface="Arial" pitchFamily="34" charset="0"/>
              </a:rPr>
              <a:t>Wskaźnik zatrudnionych w warunkach zagrożenia i wskaźnik zapadalności na choroby zawodowe w Polsce w latach 2004 – </a:t>
            </a:r>
            <a:r>
              <a:rPr lang="ru-RU" altLang="pl-PL" sz="2400" b="1" dirty="0" smtClean="0">
                <a:solidFill>
                  <a:srgbClr val="301702"/>
                </a:solidFill>
                <a:latin typeface="+mj-lt"/>
                <a:cs typeface="Arial" pitchFamily="34" charset="0"/>
              </a:rPr>
              <a:t>20</a:t>
            </a:r>
            <a:r>
              <a:rPr lang="pl-PL" altLang="pl-PL" sz="2400" b="1" dirty="0" smtClean="0">
                <a:solidFill>
                  <a:srgbClr val="301702"/>
                </a:solidFill>
                <a:latin typeface="+mj-lt"/>
                <a:cs typeface="Arial" pitchFamily="34" charset="0"/>
              </a:rPr>
              <a:t>12</a:t>
            </a:r>
            <a:endParaRPr lang="pl-PL" altLang="pl-PL" sz="2400" dirty="0" smtClean="0">
              <a:solidFill>
                <a:srgbClr val="301702"/>
              </a:solidFill>
              <a:latin typeface="+mj-lt"/>
            </a:endParaRPr>
          </a:p>
        </p:txBody>
      </p:sp>
      <p:sp>
        <p:nvSpPr>
          <p:cNvPr id="9220" name="pole tekstowe 7"/>
          <p:cNvSpPr txBox="1">
            <a:spLocks noChangeArrowheads="1"/>
          </p:cNvSpPr>
          <p:nvPr/>
        </p:nvSpPr>
        <p:spPr bwMode="auto">
          <a:xfrm>
            <a:off x="4787900" y="6165304"/>
            <a:ext cx="43926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pl-PL" altLang="pl-PL" sz="1400" i="1" dirty="0" smtClean="0">
                <a:latin typeface="+mj-lt"/>
              </a:rPr>
              <a:t>Źródło danych:  GUS, IMP, CIOP-PIB </a:t>
            </a:r>
          </a:p>
        </p:txBody>
      </p:sp>
      <p:graphicFrame>
        <p:nvGraphicFramePr>
          <p:cNvPr id="10" name="Wykres 9"/>
          <p:cNvGraphicFramePr/>
          <p:nvPr>
            <p:extLst>
              <p:ext uri="{D42A27DB-BD31-4B8C-83A1-F6EECF244321}">
                <p14:modId xmlns:p14="http://schemas.microsoft.com/office/powerpoint/2010/main" val="2551671513"/>
              </p:ext>
            </p:extLst>
          </p:nvPr>
        </p:nvGraphicFramePr>
        <p:xfrm>
          <a:off x="53752" y="888889"/>
          <a:ext cx="9036496" cy="5167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3" name="Łącznik prosty ze strzałką 12"/>
          <p:cNvCxnSpPr/>
          <p:nvPr/>
        </p:nvCxnSpPr>
        <p:spPr>
          <a:xfrm>
            <a:off x="6804025" y="1844675"/>
            <a:ext cx="1800225" cy="0"/>
          </a:xfrm>
          <a:prstGeom prst="straightConnector1">
            <a:avLst/>
          </a:prstGeom>
          <a:ln>
            <a:prstDash val="sysDash"/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13193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116632"/>
            <a:ext cx="9144000" cy="72008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pl-PL" sz="2400" b="1" dirty="0" smtClean="0">
                <a:solidFill>
                  <a:srgbClr val="301702"/>
                </a:solidFill>
              </a:rPr>
              <a:t>Choroby zawodowe w Polsce w 2013 r. według jednostek chorobowych</a:t>
            </a:r>
            <a:endParaRPr lang="en-GB" sz="2400" b="1" dirty="0">
              <a:solidFill>
                <a:srgbClr val="301702"/>
              </a:solidFill>
            </a:endParaRPr>
          </a:p>
        </p:txBody>
      </p:sp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2133638971"/>
              </p:ext>
            </p:extLst>
          </p:nvPr>
        </p:nvGraphicFramePr>
        <p:xfrm>
          <a:off x="251520" y="1556792"/>
          <a:ext cx="7560840" cy="459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6911752" y="6155391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i="1" dirty="0" smtClean="0"/>
              <a:t>źródło danych: IMP</a:t>
            </a:r>
            <a:endParaRPr lang="en-GB" sz="1400" i="1" dirty="0"/>
          </a:p>
        </p:txBody>
      </p:sp>
      <p:sp>
        <p:nvSpPr>
          <p:cNvPr id="6" name="pole tekstowe 5"/>
          <p:cNvSpPr txBox="1"/>
          <p:nvPr/>
        </p:nvSpPr>
        <p:spPr>
          <a:xfrm>
            <a:off x="323528" y="908720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W 2013 r. w Polsce stwierdzono 2 214 nowych przypadków chorób zawodowych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820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8" name="Picture 2" descr="monej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5053013"/>
            <a:ext cx="1943100" cy="958850"/>
          </a:xfrm>
          <a:prstGeom prst="rect">
            <a:avLst/>
          </a:prstGeom>
          <a:solidFill>
            <a:schemeClr val="accent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9619" name="Text Box 3"/>
          <p:cNvSpPr txBox="1">
            <a:spLocks noChangeArrowheads="1"/>
          </p:cNvSpPr>
          <p:nvPr/>
        </p:nvSpPr>
        <p:spPr bwMode="auto">
          <a:xfrm>
            <a:off x="1071563" y="1125538"/>
            <a:ext cx="7786687" cy="369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6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W</a:t>
            </a:r>
            <a:r>
              <a:rPr lang="pl-PL" sz="2600" dirty="0">
                <a:solidFill>
                  <a:srgbClr val="5800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r>
              <a:rPr lang="pl-PL" sz="2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2013</a:t>
            </a:r>
            <a:r>
              <a:rPr lang="pl-PL" sz="2600" dirty="0">
                <a:solidFill>
                  <a:srgbClr val="5800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r>
              <a:rPr lang="pl-PL" sz="26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roku łączne koszty rent inwalidzkich </a:t>
            </a:r>
            <a:br>
              <a:rPr lang="pl-PL" sz="26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</a:br>
            <a:r>
              <a:rPr lang="pl-PL" sz="26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i rodzinnych, jednorazowych odszkodowań, zasiłków chorobowych, świadczeń rehabilitacyjnych (pieniężnych) oraz innych świadczeń wypłaconych z funduszu wypadkowego ZUS z tytułu chorób zawodowych, wypadków przy pracy oraz w drodze do i z pracy (renty) wyniosły około</a:t>
            </a:r>
            <a:r>
              <a:rPr lang="pl-PL" sz="2600" dirty="0">
                <a:solidFill>
                  <a:srgbClr val="5800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r>
              <a:rPr lang="pl-PL" sz="2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5,24 mld zł</a:t>
            </a:r>
            <a:r>
              <a:rPr lang="pl-PL" sz="2600" dirty="0">
                <a:solidFill>
                  <a:srgbClr val="5800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, </a:t>
            </a:r>
            <a:r>
              <a:rPr lang="pl-PL" sz="26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co stanowiło </a:t>
            </a:r>
            <a:r>
              <a:rPr lang="pl-PL" sz="2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2,9 %</a:t>
            </a:r>
            <a:r>
              <a:rPr lang="pl-PL" sz="2600" dirty="0">
                <a:solidFill>
                  <a:srgbClr val="5800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r>
              <a:rPr lang="pl-PL" sz="26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ogólnej kwoty świadczeń wypłaconych z Funduszu Ubezpieczeń Społecznych</a:t>
            </a:r>
            <a:r>
              <a:rPr lang="pl-PL" sz="2600" dirty="0">
                <a:solidFill>
                  <a:srgbClr val="5800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r>
              <a:rPr lang="pl-PL" sz="26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ZUS</a:t>
            </a:r>
          </a:p>
        </p:txBody>
      </p:sp>
      <p:graphicFrame>
        <p:nvGraphicFramePr>
          <p:cNvPr id="239620" name="Object 2"/>
          <p:cNvGraphicFramePr>
            <a:graphicFrameLocks noChangeAspect="1"/>
          </p:cNvGraphicFramePr>
          <p:nvPr/>
        </p:nvGraphicFramePr>
        <p:xfrm>
          <a:off x="1447800" y="4941888"/>
          <a:ext cx="2057400" cy="129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Klip" r:id="rId5" imgW="3648145" imgH="3486285" progId="">
                  <p:embed/>
                </p:oleObj>
              </mc:Choice>
              <mc:Fallback>
                <p:oleObj name="Klip" r:id="rId5" imgW="3648145" imgH="3486285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4941888"/>
                        <a:ext cx="2057400" cy="1296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116632"/>
            <a:ext cx="9144000" cy="533400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anchor="b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b="1" dirty="0">
                <a:solidFill>
                  <a:srgbClr val="301702"/>
                </a:solidFill>
              </a:rPr>
              <a:t>Koszty bezpieczeństwa i higieny pracy</a:t>
            </a:r>
          </a:p>
        </p:txBody>
      </p:sp>
    </p:spTree>
    <p:extLst>
      <p:ext uri="{BB962C8B-B14F-4D97-AF65-F5344CB8AC3E}">
        <p14:creationId xmlns:p14="http://schemas.microsoft.com/office/powerpoint/2010/main" val="1038854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9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9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39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1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8" name="Text Box 4"/>
          <p:cNvSpPr txBox="1">
            <a:spLocks noChangeArrowheads="1"/>
          </p:cNvSpPr>
          <p:nvPr/>
        </p:nvSpPr>
        <p:spPr bwMode="auto">
          <a:xfrm>
            <a:off x="1143000" y="2224088"/>
            <a:ext cx="8001000" cy="329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Jak wykazują analizy prowadzone w krajach UE, koszty pośrednie są</a:t>
            </a:r>
            <a:r>
              <a:rPr lang="pl-PL" sz="3000" dirty="0">
                <a:solidFill>
                  <a:srgbClr val="5800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r>
              <a:rPr lang="pl-PL" sz="30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3-4</a:t>
            </a:r>
            <a:r>
              <a:rPr lang="pl-PL" sz="3000" dirty="0">
                <a:solidFill>
                  <a:srgbClr val="5800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r>
              <a:rPr lang="pl-PL" sz="3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razy wyższe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niż koszty rent i odszkodowań. Dawało by to w ciągu roku sumę kosztów spowodowanych niewłaściwymi warunkami pracy wynoszącą</a:t>
            </a:r>
            <a:endParaRPr lang="pl-PL" sz="3000" dirty="0">
              <a:solidFill>
                <a:srgbClr val="580058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30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15,7 – 21,0 mld zł,</a:t>
            </a:r>
            <a:r>
              <a:rPr lang="pl-PL" sz="3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r>
              <a:rPr lang="pl-PL" sz="3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co w</a:t>
            </a:r>
            <a:r>
              <a:rPr lang="pl-PL" sz="30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r>
              <a:rPr lang="pl-PL" sz="30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2013 r.</a:t>
            </a:r>
            <a:r>
              <a:rPr lang="pl-PL" sz="3000" dirty="0">
                <a:solidFill>
                  <a:srgbClr val="5800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r>
              <a:rPr lang="pl-PL" sz="3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stanowiło</a:t>
            </a:r>
            <a:r>
              <a:rPr lang="pl-PL" sz="3000" dirty="0">
                <a:solidFill>
                  <a:srgbClr val="5800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br>
              <a:rPr lang="pl-PL" sz="3000" dirty="0">
                <a:solidFill>
                  <a:srgbClr val="5800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</a:br>
            <a:r>
              <a:rPr lang="pl-PL" sz="3000" dirty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ok.1,0 – 1,3%</a:t>
            </a:r>
            <a:r>
              <a:rPr lang="pl-PL" sz="3000" dirty="0">
                <a:solidFill>
                  <a:srgbClr val="58005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 </a:t>
            </a:r>
            <a:r>
              <a:rPr lang="pl-PL" sz="3000" dirty="0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+mn-cs"/>
              </a:rPr>
              <a:t>Produktu Krajowego Brutto.</a:t>
            </a:r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0" y="116632"/>
            <a:ext cx="9144000" cy="533400"/>
          </a:xfrm>
          <a:prstGeom prst="rect">
            <a:avLst/>
          </a:prstGeom>
          <a:solidFill>
            <a:srgbClr val="FFC000"/>
          </a:solidFill>
          <a:ln>
            <a:noFill/>
          </a:ln>
          <a:extLst/>
        </p:spPr>
        <p:txBody>
          <a:bodyPr anchor="b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b="1">
                <a:solidFill>
                  <a:srgbClr val="301702"/>
                </a:solidFill>
              </a:rPr>
              <a:t>Koszty bezpieczeństwa i higieny pracy</a:t>
            </a:r>
          </a:p>
        </p:txBody>
      </p:sp>
      <p:graphicFrame>
        <p:nvGraphicFramePr>
          <p:cNvPr id="1605634" name="Object 2"/>
          <p:cNvGraphicFramePr>
            <a:graphicFrameLocks noChangeAspect="1"/>
          </p:cNvGraphicFramePr>
          <p:nvPr/>
        </p:nvGraphicFramePr>
        <p:xfrm>
          <a:off x="7467600" y="1023938"/>
          <a:ext cx="14478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4" name="Klip" r:id="rId4" imgW="3661637" imgH="2442437" progId="">
                  <p:embed/>
                </p:oleObj>
              </mc:Choice>
              <mc:Fallback>
                <p:oleObj name="Klip" r:id="rId4" imgW="3661637" imgH="244243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1023938"/>
                        <a:ext cx="14478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5635" name="Object 3"/>
          <p:cNvGraphicFramePr>
            <a:graphicFrameLocks noChangeAspect="1"/>
          </p:cNvGraphicFramePr>
          <p:nvPr/>
        </p:nvGraphicFramePr>
        <p:xfrm>
          <a:off x="71438" y="990600"/>
          <a:ext cx="9747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15" name="Klip" r:id="rId6" imgW="2992911" imgH="3660013" progId="">
                  <p:embed/>
                </p:oleObj>
              </mc:Choice>
              <mc:Fallback>
                <p:oleObj name="Klip" r:id="rId6" imgW="2992911" imgH="3660013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8" y="990600"/>
                        <a:ext cx="974725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74409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1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60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0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8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0" y="115788"/>
            <a:ext cx="9144000" cy="1296988"/>
          </a:xfrm>
          <a:solidFill>
            <a:srgbClr val="FFC000"/>
          </a:solidFill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>
              <a:buFont typeface="Monotype Sorts"/>
              <a:buNone/>
              <a:defRPr/>
            </a:pPr>
            <a:r>
              <a:rPr lang="pl-PL" altLang="pl-PL" sz="2400" b="1" dirty="0" smtClean="0">
                <a:solidFill>
                  <a:srgbClr val="301702"/>
                </a:solidFill>
              </a:rPr>
              <a:t>Priorytety w działaniach, które powinny zostać podjęte </a:t>
            </a:r>
            <a:br>
              <a:rPr lang="pl-PL" altLang="pl-PL" sz="2400" b="1" dirty="0" smtClean="0">
                <a:solidFill>
                  <a:srgbClr val="301702"/>
                </a:solidFill>
              </a:rPr>
            </a:br>
            <a:r>
              <a:rPr lang="pl-PL" altLang="pl-PL" sz="2400" b="1" dirty="0" smtClean="0">
                <a:solidFill>
                  <a:srgbClr val="301702"/>
                </a:solidFill>
              </a:rPr>
              <a:t>w Polsce w celu zbliżenia warunków pracy </a:t>
            </a:r>
            <a:br>
              <a:rPr lang="pl-PL" altLang="pl-PL" sz="2400" b="1" dirty="0" smtClean="0">
                <a:solidFill>
                  <a:srgbClr val="301702"/>
                </a:solidFill>
              </a:rPr>
            </a:br>
            <a:r>
              <a:rPr lang="pl-PL" altLang="pl-PL" sz="2400" b="1" dirty="0" smtClean="0">
                <a:solidFill>
                  <a:srgbClr val="301702"/>
                </a:solidFill>
              </a:rPr>
              <a:t>do poziomu osiągniętego w krajach Unii Europejskiej</a:t>
            </a: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2628900" y="2205038"/>
            <a:ext cx="4951413" cy="1219200"/>
          </a:xfrm>
          <a:prstGeom prst="rect">
            <a:avLst/>
          </a:prstGeom>
          <a:solidFill>
            <a:srgbClr val="000066"/>
          </a:solidFill>
          <a:ln w="38100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pl-PL" altLang="pl-PL" sz="2000" b="1">
                <a:solidFill>
                  <a:schemeClr val="bg1"/>
                </a:solidFill>
                <a:cs typeface="Arial" pitchFamily="34" charset="0"/>
              </a:rPr>
              <a:t>CZYNNIK EKONOMICZNY</a:t>
            </a:r>
            <a:endParaRPr lang="pl-PL" altLang="pl-PL" sz="2400" b="1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244" name="Rectangle 6"/>
          <p:cNvSpPr>
            <a:spLocks noChangeArrowheads="1"/>
          </p:cNvSpPr>
          <p:nvPr/>
        </p:nvSpPr>
        <p:spPr bwMode="auto">
          <a:xfrm>
            <a:off x="1081088" y="4021138"/>
            <a:ext cx="3357562" cy="966787"/>
          </a:xfrm>
          <a:prstGeom prst="rect">
            <a:avLst/>
          </a:prstGeom>
          <a:solidFill>
            <a:srgbClr val="CC0000"/>
          </a:solidFill>
          <a:ln w="38100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pl-PL" altLang="pl-PL" sz="2000" b="1">
                <a:solidFill>
                  <a:schemeClr val="bg1"/>
                </a:solidFill>
                <a:cs typeface="Arial" pitchFamily="34" charset="0"/>
              </a:rPr>
              <a:t>CZYNNIK TECHNICZNY</a:t>
            </a:r>
          </a:p>
        </p:txBody>
      </p:sp>
      <p:sp>
        <p:nvSpPr>
          <p:cNvPr id="10245" name="Rectangle 7"/>
          <p:cNvSpPr>
            <a:spLocks noChangeArrowheads="1"/>
          </p:cNvSpPr>
          <p:nvPr/>
        </p:nvSpPr>
        <p:spPr bwMode="auto">
          <a:xfrm>
            <a:off x="5443538" y="4021138"/>
            <a:ext cx="3449637" cy="966787"/>
          </a:xfrm>
          <a:prstGeom prst="rect">
            <a:avLst/>
          </a:prstGeom>
          <a:solidFill>
            <a:srgbClr val="FF9900"/>
          </a:solidFill>
          <a:ln w="38100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pl-PL" altLang="pl-PL" sz="2000" b="1">
                <a:solidFill>
                  <a:srgbClr val="000066"/>
                </a:solidFill>
                <a:cs typeface="Arial" pitchFamily="34" charset="0"/>
              </a:rPr>
              <a:t>CZYNNIK LUDZKI</a:t>
            </a:r>
          </a:p>
        </p:txBody>
      </p:sp>
      <p:cxnSp>
        <p:nvCxnSpPr>
          <p:cNvPr id="10246" name="AutoShape 8"/>
          <p:cNvCxnSpPr>
            <a:cxnSpLocks noChangeShapeType="1"/>
            <a:stCxn id="10243" idx="2"/>
            <a:endCxn id="10245" idx="0"/>
          </p:cNvCxnSpPr>
          <p:nvPr/>
        </p:nvCxnSpPr>
        <p:spPr bwMode="auto">
          <a:xfrm>
            <a:off x="5105400" y="3443288"/>
            <a:ext cx="2063750" cy="5588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7" name="AutoShape 9"/>
          <p:cNvCxnSpPr>
            <a:cxnSpLocks noChangeShapeType="1"/>
            <a:stCxn id="10243" idx="2"/>
            <a:endCxn id="10244" idx="0"/>
          </p:cNvCxnSpPr>
          <p:nvPr/>
        </p:nvCxnSpPr>
        <p:spPr bwMode="auto">
          <a:xfrm flipH="1">
            <a:off x="2760663" y="3443288"/>
            <a:ext cx="2344737" cy="5588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48" name="AutoShape 10"/>
          <p:cNvCxnSpPr>
            <a:cxnSpLocks noChangeShapeType="1"/>
            <a:stCxn id="10244" idx="3"/>
            <a:endCxn id="10245" idx="1"/>
          </p:cNvCxnSpPr>
          <p:nvPr/>
        </p:nvCxnSpPr>
        <p:spPr bwMode="auto">
          <a:xfrm>
            <a:off x="4457700" y="4505325"/>
            <a:ext cx="966788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75971783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Prostokąt 11"/>
          <p:cNvSpPr>
            <a:spLocks noChangeArrowheads="1"/>
          </p:cNvSpPr>
          <p:nvPr/>
        </p:nvSpPr>
        <p:spPr bwMode="auto">
          <a:xfrm>
            <a:off x="6526585" y="1655168"/>
            <a:ext cx="2222500" cy="45831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endParaRPr lang="pl-PL" altLang="pl-PL" sz="2400" b="1">
              <a:solidFill>
                <a:srgbClr val="000066"/>
              </a:solidFill>
              <a:cs typeface="Arial" pitchFamily="34" charset="0"/>
            </a:endParaRPr>
          </a:p>
        </p:txBody>
      </p:sp>
      <p:sp>
        <p:nvSpPr>
          <p:cNvPr id="12291" name="Prostokąt 1"/>
          <p:cNvSpPr>
            <a:spLocks noChangeArrowheads="1"/>
          </p:cNvSpPr>
          <p:nvPr/>
        </p:nvSpPr>
        <p:spPr bwMode="auto">
          <a:xfrm>
            <a:off x="702047" y="1655168"/>
            <a:ext cx="2203450" cy="45481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endParaRPr lang="pl-PL" altLang="pl-PL" sz="2400" b="1">
              <a:solidFill>
                <a:srgbClr val="000066"/>
              </a:solidFill>
              <a:cs typeface="Arial" pitchFamily="34" charset="0"/>
            </a:endParaRPr>
          </a:p>
        </p:txBody>
      </p:sp>
      <p:sp>
        <p:nvSpPr>
          <p:cNvPr id="1436675" name="Oval 3"/>
          <p:cNvSpPr>
            <a:spLocks noChangeArrowheads="1"/>
          </p:cNvSpPr>
          <p:nvPr/>
        </p:nvSpPr>
        <p:spPr bwMode="auto">
          <a:xfrm>
            <a:off x="2988047" y="1655168"/>
            <a:ext cx="3429000" cy="41910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endParaRPr lang="pl-PL" altLang="pl-PL" sz="2400" b="1">
              <a:solidFill>
                <a:srgbClr val="000066"/>
              </a:solidFill>
              <a:cs typeface="Arial" pitchFamily="34" charset="0"/>
            </a:endParaRPr>
          </a:p>
        </p:txBody>
      </p:sp>
      <p:sp>
        <p:nvSpPr>
          <p:cNvPr id="1436676" name="Oval 4"/>
          <p:cNvSpPr>
            <a:spLocks noChangeArrowheads="1"/>
          </p:cNvSpPr>
          <p:nvPr/>
        </p:nvSpPr>
        <p:spPr bwMode="auto">
          <a:xfrm>
            <a:off x="3216647" y="2036168"/>
            <a:ext cx="2971800" cy="35052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endParaRPr lang="pl-PL" altLang="pl-PL" sz="2400" b="1">
              <a:solidFill>
                <a:srgbClr val="000066"/>
              </a:solidFill>
              <a:cs typeface="Arial" pitchFamily="34" charset="0"/>
            </a:endParaRPr>
          </a:p>
        </p:txBody>
      </p:sp>
      <p:sp>
        <p:nvSpPr>
          <p:cNvPr id="12294" name="Oval 5"/>
          <p:cNvSpPr>
            <a:spLocks noChangeArrowheads="1"/>
          </p:cNvSpPr>
          <p:nvPr/>
        </p:nvSpPr>
        <p:spPr bwMode="auto">
          <a:xfrm>
            <a:off x="3597647" y="2493368"/>
            <a:ext cx="2209800" cy="2590800"/>
          </a:xfrm>
          <a:prstGeom prst="ellipse">
            <a:avLst/>
          </a:prstGeom>
          <a:solidFill>
            <a:srgbClr val="00008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endParaRPr lang="pl-PL" altLang="pl-PL" sz="800">
              <a:solidFill>
                <a:schemeClr val="bg1"/>
              </a:solidFill>
              <a:cs typeface="Arial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pl-PL" altLang="pl-PL" sz="2000">
                <a:solidFill>
                  <a:schemeClr val="bg1"/>
                </a:solidFill>
                <a:cs typeface="Arial" pitchFamily="34" charset="0"/>
              </a:rPr>
              <a:t>ŚRODOWISKO</a:t>
            </a:r>
          </a:p>
          <a:p>
            <a:pPr algn="ctr">
              <a:lnSpc>
                <a:spcPct val="120000"/>
              </a:lnSpc>
            </a:pPr>
            <a:r>
              <a:rPr lang="pl-PL" altLang="pl-PL" sz="2000">
                <a:solidFill>
                  <a:schemeClr val="bg1"/>
                </a:solidFill>
                <a:cs typeface="Arial" pitchFamily="34" charset="0"/>
              </a:rPr>
              <a:t>WEWNĘTRZNE</a:t>
            </a:r>
          </a:p>
          <a:p>
            <a:pPr algn="ctr">
              <a:lnSpc>
                <a:spcPct val="120000"/>
              </a:lnSpc>
            </a:pPr>
            <a:r>
              <a:rPr lang="pl-PL" altLang="pl-PL" sz="2000">
                <a:solidFill>
                  <a:schemeClr val="bg1"/>
                </a:solidFill>
                <a:cs typeface="Arial" pitchFamily="34" charset="0"/>
              </a:rPr>
              <a:t>Temp. 37</a:t>
            </a:r>
            <a:r>
              <a:rPr lang="pl-PL" altLang="pl-PL" sz="2000" baseline="30000">
                <a:solidFill>
                  <a:schemeClr val="bg1"/>
                </a:solidFill>
                <a:latin typeface="Swis721 BlkEx L2"/>
                <a:cs typeface="Arial" pitchFamily="34" charset="0"/>
              </a:rPr>
              <a:t>O </a:t>
            </a:r>
            <a:r>
              <a:rPr lang="pl-PL" altLang="pl-PL" sz="2000">
                <a:solidFill>
                  <a:schemeClr val="bg1"/>
                </a:solidFill>
                <a:cs typeface="Arial" pitchFamily="34" charset="0"/>
              </a:rPr>
              <a:t>C</a:t>
            </a:r>
          </a:p>
          <a:p>
            <a:pPr algn="ctr">
              <a:lnSpc>
                <a:spcPct val="120000"/>
              </a:lnSpc>
            </a:pPr>
            <a:r>
              <a:rPr lang="pl-PL" altLang="pl-PL" sz="2000">
                <a:solidFill>
                  <a:schemeClr val="bg1"/>
                </a:solidFill>
                <a:cs typeface="Arial" pitchFamily="34" charset="0"/>
              </a:rPr>
              <a:t>pH krwi</a:t>
            </a:r>
          </a:p>
          <a:p>
            <a:pPr algn="ctr">
              <a:lnSpc>
                <a:spcPct val="120000"/>
              </a:lnSpc>
            </a:pPr>
            <a:r>
              <a:rPr lang="pl-PL" altLang="pl-PL" sz="2000">
                <a:solidFill>
                  <a:schemeClr val="bg1"/>
                </a:solidFill>
                <a:cs typeface="Arial" pitchFamily="34" charset="0"/>
              </a:rPr>
              <a:t>7.35-7.40</a:t>
            </a:r>
          </a:p>
        </p:txBody>
      </p:sp>
      <p:sp>
        <p:nvSpPr>
          <p:cNvPr id="12295" name="Text Box 6"/>
          <p:cNvSpPr txBox="1">
            <a:spLocks noChangeArrowheads="1"/>
          </p:cNvSpPr>
          <p:nvPr/>
        </p:nvSpPr>
        <p:spPr bwMode="auto">
          <a:xfrm>
            <a:off x="6526585" y="1734543"/>
            <a:ext cx="2222500" cy="446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pl-PL" altLang="pl-PL">
                <a:solidFill>
                  <a:srgbClr val="000066"/>
                </a:solidFill>
                <a:cs typeface="Arial" pitchFamily="34" charset="0"/>
              </a:rPr>
              <a:t>Temperatura</a:t>
            </a:r>
          </a:p>
          <a:p>
            <a:pPr algn="ctr">
              <a:lnSpc>
                <a:spcPct val="120000"/>
              </a:lnSpc>
            </a:pPr>
            <a:r>
              <a:rPr lang="pl-PL" altLang="pl-PL">
                <a:solidFill>
                  <a:srgbClr val="000066"/>
                </a:solidFill>
                <a:cs typeface="Arial" pitchFamily="34" charset="0"/>
              </a:rPr>
              <a:t>od - 20 do + 70</a:t>
            </a:r>
            <a:r>
              <a:rPr lang="pl-PL" altLang="pl-PL" baseline="30000">
                <a:solidFill>
                  <a:srgbClr val="000066"/>
                </a:solidFill>
                <a:cs typeface="Arial" pitchFamily="34" charset="0"/>
              </a:rPr>
              <a:t>O</a:t>
            </a:r>
            <a:r>
              <a:rPr lang="pl-PL" altLang="pl-PL">
                <a:solidFill>
                  <a:srgbClr val="000066"/>
                </a:solidFill>
                <a:cs typeface="Arial" pitchFamily="34" charset="0"/>
              </a:rPr>
              <a:t>C</a:t>
            </a:r>
          </a:p>
          <a:p>
            <a:pPr algn="ctr">
              <a:lnSpc>
                <a:spcPct val="120000"/>
              </a:lnSpc>
            </a:pPr>
            <a:endParaRPr lang="pl-PL" altLang="pl-PL">
              <a:solidFill>
                <a:srgbClr val="000066"/>
              </a:solidFill>
              <a:cs typeface="Arial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pl-PL" altLang="pl-PL" u="sng">
                <a:solidFill>
                  <a:srgbClr val="000066"/>
                </a:solidFill>
                <a:cs typeface="Arial" pitchFamily="34" charset="0"/>
              </a:rPr>
              <a:t>zmiany:</a:t>
            </a:r>
            <a:endParaRPr lang="pl-PL" altLang="pl-PL">
              <a:solidFill>
                <a:srgbClr val="000066"/>
              </a:solidFill>
              <a:cs typeface="Arial" pitchFamily="34" charset="0"/>
            </a:endParaRPr>
          </a:p>
          <a:p>
            <a:pPr algn="ctr"/>
            <a:endParaRPr lang="pl-PL" altLang="pl-PL">
              <a:solidFill>
                <a:srgbClr val="000066"/>
              </a:solidFill>
              <a:cs typeface="Arial" pitchFamily="34" charset="0"/>
            </a:endParaRPr>
          </a:p>
          <a:p>
            <a:pPr algn="ctr"/>
            <a:r>
              <a:rPr lang="pl-PL" altLang="pl-PL">
                <a:solidFill>
                  <a:srgbClr val="000066"/>
                </a:solidFill>
                <a:cs typeface="Arial" pitchFamily="34" charset="0"/>
              </a:rPr>
              <a:t>skórny przepływ</a:t>
            </a:r>
          </a:p>
          <a:p>
            <a:pPr algn="ctr"/>
            <a:r>
              <a:rPr lang="pl-PL" altLang="pl-PL">
                <a:solidFill>
                  <a:srgbClr val="000066"/>
                </a:solidFill>
                <a:cs typeface="Arial" pitchFamily="34" charset="0"/>
              </a:rPr>
              <a:t>krwi</a:t>
            </a:r>
          </a:p>
          <a:p>
            <a:pPr algn="ctr"/>
            <a:r>
              <a:rPr lang="pl-PL" altLang="pl-PL">
                <a:solidFill>
                  <a:srgbClr val="000066"/>
                </a:solidFill>
                <a:cs typeface="Arial" pitchFamily="34" charset="0"/>
              </a:rPr>
              <a:t>0,2- </a:t>
            </a:r>
            <a:r>
              <a:rPr lang="pl-PL" altLang="pl-PL">
                <a:solidFill>
                  <a:srgbClr val="FF0000"/>
                </a:solidFill>
                <a:cs typeface="Arial" pitchFamily="34" charset="0"/>
              </a:rPr>
              <a:t>40 </a:t>
            </a:r>
            <a:r>
              <a:rPr lang="pl-PL" altLang="pl-PL">
                <a:solidFill>
                  <a:srgbClr val="000066"/>
                </a:solidFill>
                <a:cs typeface="Arial" pitchFamily="34" charset="0"/>
              </a:rPr>
              <a:t>ml/100g/min</a:t>
            </a:r>
          </a:p>
          <a:p>
            <a:pPr algn="ctr"/>
            <a:endParaRPr lang="pl-PL" altLang="pl-PL">
              <a:solidFill>
                <a:srgbClr val="000066"/>
              </a:solidFill>
              <a:cs typeface="Arial" pitchFamily="34" charset="0"/>
            </a:endParaRPr>
          </a:p>
          <a:p>
            <a:pPr algn="ctr"/>
            <a:r>
              <a:rPr lang="pl-PL" altLang="pl-PL">
                <a:solidFill>
                  <a:srgbClr val="000066"/>
                </a:solidFill>
                <a:cs typeface="Arial" pitchFamily="34" charset="0"/>
              </a:rPr>
              <a:t>pocenie się</a:t>
            </a:r>
          </a:p>
          <a:p>
            <a:pPr algn="ctr"/>
            <a:r>
              <a:rPr lang="pl-PL" altLang="pl-PL">
                <a:solidFill>
                  <a:srgbClr val="000066"/>
                </a:solidFill>
                <a:cs typeface="Arial" pitchFamily="34" charset="0"/>
              </a:rPr>
              <a:t> do </a:t>
            </a:r>
            <a:r>
              <a:rPr lang="pl-PL" altLang="pl-PL">
                <a:solidFill>
                  <a:srgbClr val="FF0000"/>
                </a:solidFill>
                <a:cs typeface="Arial" pitchFamily="34" charset="0"/>
              </a:rPr>
              <a:t>5</a:t>
            </a:r>
            <a:r>
              <a:rPr lang="pl-PL" altLang="pl-PL">
                <a:solidFill>
                  <a:srgbClr val="000066"/>
                </a:solidFill>
                <a:cs typeface="Arial" pitchFamily="34" charset="0"/>
              </a:rPr>
              <a:t> l/godz.</a:t>
            </a:r>
          </a:p>
          <a:p>
            <a:pPr algn="ctr"/>
            <a:endParaRPr lang="pl-PL" altLang="pl-PL">
              <a:solidFill>
                <a:srgbClr val="000066"/>
              </a:solidFill>
              <a:cs typeface="Arial" pitchFamily="34" charset="0"/>
            </a:endParaRPr>
          </a:p>
          <a:p>
            <a:pPr algn="ctr"/>
            <a:r>
              <a:rPr lang="pl-PL" altLang="pl-PL">
                <a:solidFill>
                  <a:srgbClr val="000066"/>
                </a:solidFill>
                <a:cs typeface="Arial" pitchFamily="34" charset="0"/>
              </a:rPr>
              <a:t>częstość skurczów</a:t>
            </a:r>
          </a:p>
          <a:p>
            <a:pPr algn="ctr"/>
            <a:r>
              <a:rPr lang="pl-PL" altLang="pl-PL">
                <a:solidFill>
                  <a:srgbClr val="000066"/>
                </a:solidFill>
                <a:cs typeface="Arial" pitchFamily="34" charset="0"/>
              </a:rPr>
              <a:t>serca</a:t>
            </a:r>
          </a:p>
          <a:p>
            <a:pPr algn="ctr"/>
            <a:r>
              <a:rPr lang="pl-PL" altLang="pl-PL">
                <a:solidFill>
                  <a:srgbClr val="000066"/>
                </a:solidFill>
                <a:cs typeface="Arial" pitchFamily="34" charset="0"/>
              </a:rPr>
              <a:t>50 -</a:t>
            </a:r>
            <a:r>
              <a:rPr lang="pl-PL" altLang="pl-PL">
                <a:solidFill>
                  <a:srgbClr val="FF0000"/>
                </a:solidFill>
                <a:cs typeface="Arial" pitchFamily="34" charset="0"/>
              </a:rPr>
              <a:t>100</a:t>
            </a:r>
            <a:r>
              <a:rPr lang="pl-PL" altLang="pl-PL">
                <a:solidFill>
                  <a:srgbClr val="000066"/>
                </a:solidFill>
                <a:cs typeface="Arial" pitchFamily="34" charset="0"/>
              </a:rPr>
              <a:t> /min</a:t>
            </a:r>
          </a:p>
        </p:txBody>
      </p:sp>
      <p:sp>
        <p:nvSpPr>
          <p:cNvPr id="12296" name="Text Box 7"/>
          <p:cNvSpPr txBox="1">
            <a:spLocks noChangeArrowheads="1"/>
          </p:cNvSpPr>
          <p:nvPr/>
        </p:nvSpPr>
        <p:spPr bwMode="auto">
          <a:xfrm>
            <a:off x="611560" y="1845668"/>
            <a:ext cx="2449512" cy="40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pl-PL" altLang="pl-PL" dirty="0">
                <a:solidFill>
                  <a:srgbClr val="000066"/>
                </a:solidFill>
                <a:cs typeface="Arial" pitchFamily="34" charset="0"/>
              </a:rPr>
              <a:t>Wysiłek fizyczny</a:t>
            </a:r>
          </a:p>
          <a:p>
            <a:pPr algn="ctr">
              <a:lnSpc>
                <a:spcPct val="110000"/>
              </a:lnSpc>
            </a:pPr>
            <a:endParaRPr lang="pl-PL" altLang="pl-PL" dirty="0">
              <a:solidFill>
                <a:srgbClr val="000066"/>
              </a:solidFill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pl-PL" altLang="pl-PL" u="sng" dirty="0">
                <a:solidFill>
                  <a:srgbClr val="000066"/>
                </a:solidFill>
                <a:cs typeface="Arial" pitchFamily="34" charset="0"/>
              </a:rPr>
              <a:t>zmiany:</a:t>
            </a:r>
          </a:p>
          <a:p>
            <a:pPr algn="ctr"/>
            <a:endParaRPr lang="pl-PL" altLang="pl-PL" dirty="0">
              <a:solidFill>
                <a:srgbClr val="000066"/>
              </a:solidFill>
              <a:cs typeface="Arial" pitchFamily="34" charset="0"/>
            </a:endParaRPr>
          </a:p>
          <a:p>
            <a:pPr algn="ctr"/>
            <a:r>
              <a:rPr lang="pl-PL" altLang="pl-PL" dirty="0">
                <a:solidFill>
                  <a:srgbClr val="000066"/>
                </a:solidFill>
                <a:cs typeface="Arial" pitchFamily="34" charset="0"/>
              </a:rPr>
              <a:t>częstość skurczów</a:t>
            </a:r>
          </a:p>
          <a:p>
            <a:pPr algn="ctr"/>
            <a:r>
              <a:rPr lang="pl-PL" altLang="pl-PL" dirty="0">
                <a:solidFill>
                  <a:srgbClr val="000066"/>
                </a:solidFill>
                <a:cs typeface="Arial" pitchFamily="34" charset="0"/>
              </a:rPr>
              <a:t>serca</a:t>
            </a:r>
          </a:p>
          <a:p>
            <a:pPr algn="ctr"/>
            <a:r>
              <a:rPr lang="pl-PL" altLang="pl-PL" dirty="0">
                <a:solidFill>
                  <a:srgbClr val="000066"/>
                </a:solidFill>
                <a:cs typeface="Arial" pitchFamily="34" charset="0"/>
              </a:rPr>
              <a:t>50 - </a:t>
            </a:r>
            <a:r>
              <a:rPr lang="pl-PL" altLang="pl-PL" dirty="0">
                <a:solidFill>
                  <a:srgbClr val="FF0000"/>
                </a:solidFill>
                <a:cs typeface="Arial" pitchFamily="34" charset="0"/>
              </a:rPr>
              <a:t>200 </a:t>
            </a:r>
            <a:r>
              <a:rPr lang="pl-PL" altLang="pl-PL" dirty="0">
                <a:solidFill>
                  <a:srgbClr val="000066"/>
                </a:solidFill>
                <a:cs typeface="Arial" pitchFamily="34" charset="0"/>
              </a:rPr>
              <a:t>/min</a:t>
            </a:r>
          </a:p>
          <a:p>
            <a:pPr algn="ctr"/>
            <a:endParaRPr lang="pl-PL" altLang="pl-PL" dirty="0">
              <a:solidFill>
                <a:srgbClr val="000066"/>
              </a:solidFill>
              <a:cs typeface="Arial" pitchFamily="34" charset="0"/>
            </a:endParaRPr>
          </a:p>
          <a:p>
            <a:pPr algn="ctr"/>
            <a:r>
              <a:rPr lang="pl-PL" altLang="pl-PL" dirty="0">
                <a:solidFill>
                  <a:srgbClr val="000066"/>
                </a:solidFill>
                <a:cs typeface="Arial" pitchFamily="34" charset="0"/>
              </a:rPr>
              <a:t>częstość oddechów</a:t>
            </a:r>
          </a:p>
          <a:p>
            <a:pPr algn="ctr"/>
            <a:r>
              <a:rPr lang="pl-PL" altLang="pl-PL" dirty="0">
                <a:solidFill>
                  <a:srgbClr val="000066"/>
                </a:solidFill>
                <a:cs typeface="Arial" pitchFamily="34" charset="0"/>
              </a:rPr>
              <a:t>16 - </a:t>
            </a:r>
            <a:r>
              <a:rPr lang="pl-PL" altLang="pl-PL" dirty="0">
                <a:solidFill>
                  <a:srgbClr val="FF0000"/>
                </a:solidFill>
                <a:cs typeface="Arial" pitchFamily="34" charset="0"/>
              </a:rPr>
              <a:t>50</a:t>
            </a:r>
            <a:r>
              <a:rPr lang="pl-PL" altLang="pl-PL" dirty="0">
                <a:solidFill>
                  <a:srgbClr val="000066"/>
                </a:solidFill>
                <a:cs typeface="Arial" pitchFamily="34" charset="0"/>
              </a:rPr>
              <a:t> /min</a:t>
            </a:r>
          </a:p>
          <a:p>
            <a:pPr algn="ctr"/>
            <a:endParaRPr lang="pl-PL" altLang="pl-PL" dirty="0">
              <a:solidFill>
                <a:srgbClr val="000066"/>
              </a:solidFill>
              <a:cs typeface="Arial" pitchFamily="34" charset="0"/>
            </a:endParaRPr>
          </a:p>
          <a:p>
            <a:pPr algn="ctr"/>
            <a:r>
              <a:rPr lang="pl-PL" altLang="pl-PL" dirty="0">
                <a:solidFill>
                  <a:srgbClr val="000066"/>
                </a:solidFill>
                <a:cs typeface="Arial" pitchFamily="34" charset="0"/>
              </a:rPr>
              <a:t>zużycie tlenu</a:t>
            </a:r>
          </a:p>
          <a:p>
            <a:pPr algn="ctr"/>
            <a:r>
              <a:rPr lang="pl-PL" altLang="pl-PL" dirty="0">
                <a:solidFill>
                  <a:srgbClr val="000066"/>
                </a:solidFill>
                <a:cs typeface="Arial" pitchFamily="34" charset="0"/>
              </a:rPr>
              <a:t>0,5 – </a:t>
            </a:r>
            <a:r>
              <a:rPr lang="pl-PL" altLang="pl-PL" dirty="0">
                <a:solidFill>
                  <a:srgbClr val="FF0000"/>
                </a:solidFill>
                <a:cs typeface="Arial" pitchFamily="34" charset="0"/>
              </a:rPr>
              <a:t>2,5</a:t>
            </a:r>
            <a:r>
              <a:rPr lang="pl-PL" altLang="pl-PL" dirty="0">
                <a:solidFill>
                  <a:srgbClr val="000066"/>
                </a:solidFill>
                <a:cs typeface="Arial" pitchFamily="34" charset="0"/>
              </a:rPr>
              <a:t> l/min</a:t>
            </a:r>
          </a:p>
          <a:p>
            <a:pPr algn="ctr"/>
            <a:endParaRPr lang="pl-PL" altLang="pl-PL" dirty="0">
              <a:solidFill>
                <a:srgbClr val="000066"/>
              </a:solidFill>
              <a:cs typeface="Arial" pitchFamily="34" charset="0"/>
            </a:endParaRPr>
          </a:p>
        </p:txBody>
      </p:sp>
      <p:sp>
        <p:nvSpPr>
          <p:cNvPr id="1436680" name="Text Box 8"/>
          <p:cNvSpPr txBox="1">
            <a:spLocks noChangeArrowheads="1"/>
          </p:cNvSpPr>
          <p:nvPr/>
        </p:nvSpPr>
        <p:spPr bwMode="auto">
          <a:xfrm>
            <a:off x="2861047" y="548680"/>
            <a:ext cx="3582988" cy="822325"/>
          </a:xfrm>
          <a:prstGeom prst="rect">
            <a:avLst/>
          </a:prstGeom>
          <a:solidFill>
            <a:srgbClr val="00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pl-PL" altLang="pl-PL" sz="2400" b="1">
                <a:solidFill>
                  <a:schemeClr val="bg1"/>
                </a:solidFill>
                <a:cs typeface="Arial" pitchFamily="34" charset="0"/>
              </a:rPr>
              <a:t>ŚRODOWISKO</a:t>
            </a:r>
            <a:r>
              <a:rPr lang="pl-PL" altLang="pl-PL" sz="240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pl-PL" altLang="pl-PL" sz="2400" b="1">
                <a:solidFill>
                  <a:schemeClr val="bg1"/>
                </a:solidFill>
                <a:cs typeface="Arial" pitchFamily="34" charset="0"/>
              </a:rPr>
              <a:t>ZEWNĘTRZNE</a:t>
            </a:r>
            <a:endParaRPr lang="pl-PL" altLang="pl-PL" sz="240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298" name="Line 10"/>
          <p:cNvSpPr>
            <a:spLocks noChangeShapeType="1"/>
          </p:cNvSpPr>
          <p:nvPr/>
        </p:nvSpPr>
        <p:spPr bwMode="auto">
          <a:xfrm flipH="1">
            <a:off x="1762497" y="1350368"/>
            <a:ext cx="11430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12299" name="Line 11"/>
          <p:cNvSpPr>
            <a:spLocks noChangeShapeType="1"/>
          </p:cNvSpPr>
          <p:nvPr/>
        </p:nvSpPr>
        <p:spPr bwMode="auto">
          <a:xfrm>
            <a:off x="6410697" y="1350368"/>
            <a:ext cx="1185863" cy="2063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14348" name="Rectangle 13"/>
          <p:cNvSpPr>
            <a:spLocks noChangeArrowheads="1"/>
          </p:cNvSpPr>
          <p:nvPr/>
        </p:nvSpPr>
        <p:spPr bwMode="auto">
          <a:xfrm>
            <a:off x="0" y="116632"/>
            <a:ext cx="9144000" cy="3841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pl-PL" altLang="pl-PL" sz="2800" b="1" dirty="0" smtClean="0">
                <a:solidFill>
                  <a:srgbClr val="301702"/>
                </a:solidFill>
                <a:latin typeface="+mj-lt"/>
                <a:cs typeface="Arial" pitchFamily="34" charset="0"/>
              </a:rPr>
              <a:t>CZYNNIK LUDZKI – HOMEOSTAZA – CHOROBY ZAWODOWE</a:t>
            </a:r>
            <a:endParaRPr lang="en-GB" altLang="pl-PL" sz="2800" b="1" dirty="0" smtClean="0">
              <a:solidFill>
                <a:srgbClr val="301702"/>
              </a:solidFill>
              <a:latin typeface="+mj-lt"/>
              <a:cs typeface="Arial" pitchFamily="34" charset="0"/>
            </a:endParaRPr>
          </a:p>
        </p:txBody>
      </p:sp>
      <p:cxnSp>
        <p:nvCxnSpPr>
          <p:cNvPr id="12301" name="Łącznik prosty ze strzałką 3"/>
          <p:cNvCxnSpPr>
            <a:cxnSpLocks noChangeShapeType="1"/>
          </p:cNvCxnSpPr>
          <p:nvPr/>
        </p:nvCxnSpPr>
        <p:spPr bwMode="auto">
          <a:xfrm>
            <a:off x="1803772" y="2780705"/>
            <a:ext cx="0" cy="28892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302" name="Łącznik prosty ze strzałką 14"/>
          <p:cNvCxnSpPr>
            <a:cxnSpLocks noChangeShapeType="1"/>
          </p:cNvCxnSpPr>
          <p:nvPr/>
        </p:nvCxnSpPr>
        <p:spPr bwMode="auto">
          <a:xfrm>
            <a:off x="7596560" y="3112493"/>
            <a:ext cx="0" cy="2873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303" name="Elipsa 4"/>
          <p:cNvSpPr>
            <a:spLocks noChangeArrowheads="1"/>
          </p:cNvSpPr>
          <p:nvPr/>
        </p:nvSpPr>
        <p:spPr bwMode="auto">
          <a:xfrm>
            <a:off x="754435" y="1734543"/>
            <a:ext cx="2106612" cy="687387"/>
          </a:xfrm>
          <a:prstGeom prst="ellipse">
            <a:avLst/>
          </a:prstGeom>
          <a:noFill/>
          <a:ln w="12700" algn="ctr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endParaRPr lang="pl-PL" altLang="pl-PL" sz="2400" b="1">
              <a:solidFill>
                <a:srgbClr val="000066"/>
              </a:solidFill>
              <a:cs typeface="Arial" pitchFamily="34" charset="0"/>
            </a:endParaRPr>
          </a:p>
        </p:txBody>
      </p:sp>
      <p:sp>
        <p:nvSpPr>
          <p:cNvPr id="12304" name="Elipsa 6"/>
          <p:cNvSpPr>
            <a:spLocks noChangeArrowheads="1"/>
          </p:cNvSpPr>
          <p:nvPr/>
        </p:nvSpPr>
        <p:spPr bwMode="auto">
          <a:xfrm>
            <a:off x="6586910" y="1734543"/>
            <a:ext cx="2089150" cy="903287"/>
          </a:xfrm>
          <a:prstGeom prst="ellipse">
            <a:avLst/>
          </a:prstGeom>
          <a:noFill/>
          <a:ln w="12700" algn="ctr">
            <a:solidFill>
              <a:srgbClr val="0099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endParaRPr lang="pl-PL" altLang="pl-PL" sz="2400" b="1">
              <a:solidFill>
                <a:srgbClr val="000066"/>
              </a:solidFill>
              <a:cs typeface="Arial" pitchFamily="34" charset="0"/>
            </a:endParaRPr>
          </a:p>
        </p:txBody>
      </p:sp>
      <p:sp>
        <p:nvSpPr>
          <p:cNvPr id="14353" name="pole tekstowe 16"/>
          <p:cNvSpPr txBox="1">
            <a:spLocks noChangeArrowheads="1"/>
          </p:cNvSpPr>
          <p:nvPr/>
        </p:nvSpPr>
        <p:spPr bwMode="auto">
          <a:xfrm>
            <a:off x="611560" y="6201704"/>
            <a:ext cx="849694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defRPr/>
            </a:pPr>
            <a:r>
              <a:rPr lang="pl-PL" altLang="pl-PL" sz="1400" i="1" dirty="0" smtClean="0">
                <a:latin typeface="+mn-lt"/>
              </a:rPr>
              <a:t>D. Koradecka, „</a:t>
            </a:r>
            <a:r>
              <a:rPr lang="en-US" sz="1400" i="1" dirty="0" smtClean="0">
                <a:latin typeface="+mn-lt"/>
              </a:rPr>
              <a:t>Handbook </a:t>
            </a:r>
            <a:r>
              <a:rPr lang="en-US" sz="1400" i="1" dirty="0">
                <a:latin typeface="+mn-lt"/>
              </a:rPr>
              <a:t>of Occupational Safety and </a:t>
            </a:r>
            <a:r>
              <a:rPr lang="en-US" sz="1400" i="1" dirty="0" smtClean="0">
                <a:latin typeface="+mn-lt"/>
              </a:rPr>
              <a:t>Health</a:t>
            </a:r>
            <a:r>
              <a:rPr lang="pl-PL" sz="1400" i="1" dirty="0" smtClean="0">
                <a:latin typeface="+mn-lt"/>
              </a:rPr>
              <a:t>”</a:t>
            </a:r>
            <a:r>
              <a:rPr lang="en-US" sz="1400" i="1" dirty="0" smtClean="0">
                <a:latin typeface="+mn-lt"/>
              </a:rPr>
              <a:t>. </a:t>
            </a:r>
            <a:r>
              <a:rPr lang="en-US" sz="1400" i="1" dirty="0">
                <a:latin typeface="+mn-lt"/>
              </a:rPr>
              <a:t>CRC Press Taylor &amp; Francis Group. Boca Raton, 2010</a:t>
            </a:r>
            <a:endParaRPr lang="pl-PL" altLang="pl-PL" sz="1400" i="1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5153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66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66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36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36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6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6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6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6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36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36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6675" grpId="0" animBg="1"/>
      <p:bldP spid="1436676" grpId="0" animBg="1"/>
      <p:bldP spid="1436680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5"/>
          <p:cNvSpPr txBox="1">
            <a:spLocks noChangeArrowheads="1"/>
          </p:cNvSpPr>
          <p:nvPr/>
        </p:nvSpPr>
        <p:spPr bwMode="auto">
          <a:xfrm>
            <a:off x="0" y="116632"/>
            <a:ext cx="9144000" cy="57943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pl-PL" altLang="pl-PL" sz="3200" b="1" dirty="0" smtClean="0">
                <a:solidFill>
                  <a:srgbClr val="301702"/>
                </a:solidFill>
                <a:latin typeface="+mj-lt"/>
                <a:cs typeface="Arial" pitchFamily="34" charset="0"/>
              </a:rPr>
              <a:t>CZYNNIK LUDZKI - WYPADKI</a:t>
            </a:r>
          </a:p>
        </p:txBody>
      </p:sp>
      <p:pic>
        <p:nvPicPr>
          <p:cNvPr id="11267" name="Picture 8" descr="leon dupa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8760"/>
            <a:ext cx="314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3779913" y="1812195"/>
            <a:ext cx="5113262" cy="1815882"/>
          </a:xfrm>
          <a:prstGeom prst="rect">
            <a:avLst/>
          </a:prstGeom>
          <a:solidFill>
            <a:srgbClr val="FFC69F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l-PL" sz="2800" b="1" dirty="0" smtClean="0">
                <a:latin typeface="+mj-lt"/>
              </a:rPr>
              <a:t>Czynnik ludzki </a:t>
            </a:r>
            <a:br>
              <a:rPr lang="pl-PL" sz="2800" b="1" dirty="0" smtClean="0">
                <a:latin typeface="+mj-lt"/>
              </a:rPr>
            </a:br>
            <a:r>
              <a:rPr lang="pl-PL" sz="2800" b="1" dirty="0" smtClean="0">
                <a:latin typeface="+mj-lt"/>
              </a:rPr>
              <a:t>oceniany jest </a:t>
            </a:r>
            <a:br>
              <a:rPr lang="pl-PL" sz="2800" b="1" dirty="0" smtClean="0">
                <a:latin typeface="+mj-lt"/>
              </a:rPr>
            </a:br>
            <a:r>
              <a:rPr lang="pl-PL" sz="2800" b="1" dirty="0" smtClean="0">
                <a:latin typeface="+mj-lt"/>
              </a:rPr>
              <a:t>jako odpowiedzialny </a:t>
            </a:r>
            <a:br>
              <a:rPr lang="pl-PL" sz="2800" b="1" dirty="0" smtClean="0">
                <a:latin typeface="+mj-lt"/>
              </a:rPr>
            </a:br>
            <a:r>
              <a:rPr lang="pl-PL" sz="2800" b="1" dirty="0" smtClean="0">
                <a:latin typeface="+mj-lt"/>
              </a:rPr>
              <a:t>za ok. 80% wypadków przy pracy</a:t>
            </a:r>
            <a:endParaRPr lang="pl-PL" sz="28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064864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430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pl-PL" sz="2800" b="1" dirty="0" smtClean="0">
                <a:solidFill>
                  <a:srgbClr val="301702"/>
                </a:solidFill>
              </a:rPr>
              <a:t>Poszkodowani w zbadanych przez PIP wypadkach</a:t>
            </a:r>
            <a:br>
              <a:rPr lang="pl-PL" sz="2800" b="1" dirty="0" smtClean="0">
                <a:solidFill>
                  <a:srgbClr val="301702"/>
                </a:solidFill>
              </a:rPr>
            </a:br>
            <a:r>
              <a:rPr lang="pl-PL" sz="2800" b="1" dirty="0" smtClean="0">
                <a:solidFill>
                  <a:srgbClr val="301702"/>
                </a:solidFill>
              </a:rPr>
              <a:t>- wg lat stażu pracy w zakładzie w latach 2011 2013</a:t>
            </a:r>
            <a:endParaRPr lang="pl-PL" sz="2800" b="1" dirty="0">
              <a:solidFill>
                <a:srgbClr val="301702"/>
              </a:solidFill>
            </a:endParaRPr>
          </a:p>
        </p:txBody>
      </p:sp>
      <p:graphicFrame>
        <p:nvGraphicFramePr>
          <p:cNvPr id="6" name="Wykres 5"/>
          <p:cNvGraphicFramePr/>
          <p:nvPr>
            <p:extLst>
              <p:ext uri="{D42A27DB-BD31-4B8C-83A1-F6EECF244321}">
                <p14:modId xmlns:p14="http://schemas.microsoft.com/office/powerpoint/2010/main" val="201312911"/>
              </p:ext>
            </p:extLst>
          </p:nvPr>
        </p:nvGraphicFramePr>
        <p:xfrm>
          <a:off x="179512" y="1397000"/>
          <a:ext cx="8856984" cy="4696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7020272" y="6155431"/>
            <a:ext cx="2123728" cy="30777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r"/>
            <a:r>
              <a:rPr lang="pl-PL" sz="1400" i="1" dirty="0" smtClean="0"/>
              <a:t>Źródło: Dane PIP</a:t>
            </a:r>
          </a:p>
        </p:txBody>
      </p:sp>
    </p:spTree>
    <p:extLst>
      <p:ext uri="{BB962C8B-B14F-4D97-AF65-F5344CB8AC3E}">
        <p14:creationId xmlns:p14="http://schemas.microsoft.com/office/powerpoint/2010/main" val="11025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143000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r>
              <a:rPr lang="pl-PL" sz="2800" b="1" dirty="0" smtClean="0">
                <a:solidFill>
                  <a:srgbClr val="301702"/>
                </a:solidFill>
              </a:rPr>
              <a:t>Poszkodowani w zbadanych przez PIP wypadkach</a:t>
            </a:r>
            <a:br>
              <a:rPr lang="pl-PL" sz="2800" b="1" dirty="0" smtClean="0">
                <a:solidFill>
                  <a:srgbClr val="301702"/>
                </a:solidFill>
              </a:rPr>
            </a:br>
            <a:r>
              <a:rPr lang="pl-PL" sz="2800" b="1" dirty="0" smtClean="0">
                <a:solidFill>
                  <a:srgbClr val="301702"/>
                </a:solidFill>
              </a:rPr>
              <a:t>- wg dni stażu pracy w zakładzie do 1 roku w latach 2011 2013</a:t>
            </a:r>
            <a:endParaRPr lang="pl-PL" sz="2800" b="1" dirty="0">
              <a:solidFill>
                <a:srgbClr val="301702"/>
              </a:solidFill>
            </a:endParaRPr>
          </a:p>
        </p:txBody>
      </p:sp>
      <p:graphicFrame>
        <p:nvGraphicFramePr>
          <p:cNvPr id="6" name="Wykres 5"/>
          <p:cNvGraphicFramePr/>
          <p:nvPr>
            <p:extLst>
              <p:ext uri="{D42A27DB-BD31-4B8C-83A1-F6EECF244321}">
                <p14:modId xmlns:p14="http://schemas.microsoft.com/office/powerpoint/2010/main" val="2862444552"/>
              </p:ext>
            </p:extLst>
          </p:nvPr>
        </p:nvGraphicFramePr>
        <p:xfrm>
          <a:off x="179512" y="1397000"/>
          <a:ext cx="8856984" cy="4696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7020272" y="6155431"/>
            <a:ext cx="2123728" cy="30777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r"/>
            <a:r>
              <a:rPr lang="pl-PL" sz="1400" i="1" dirty="0" smtClean="0"/>
              <a:t>Źródło: Dane PIP</a:t>
            </a:r>
          </a:p>
        </p:txBody>
      </p:sp>
    </p:spTree>
    <p:extLst>
      <p:ext uri="{BB962C8B-B14F-4D97-AF65-F5344CB8AC3E}">
        <p14:creationId xmlns:p14="http://schemas.microsoft.com/office/powerpoint/2010/main" val="333298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2016224"/>
          </a:xfrm>
          <a:solidFill>
            <a:schemeClr val="accent6">
              <a:lumMod val="40000"/>
              <a:lumOff val="60000"/>
            </a:schemeClr>
          </a:solidFill>
          <a:ln>
            <a:solidFill>
              <a:srgbClr val="301702"/>
            </a:solidFill>
          </a:ln>
        </p:spPr>
        <p:txBody>
          <a:bodyPr>
            <a:noAutofit/>
          </a:bodyPr>
          <a:lstStyle/>
          <a:p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Niepełnosprawność związana </a:t>
            </a:r>
            <a:br>
              <a:rPr lang="pl-PL" b="1" dirty="0" smtClean="0"/>
            </a:br>
            <a:r>
              <a:rPr lang="pl-PL" b="1" dirty="0" smtClean="0"/>
              <a:t>z wiekiem</a:t>
            </a:r>
            <a:br>
              <a:rPr lang="pl-PL" b="1" dirty="0" smtClean="0"/>
            </a:b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421215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115144" y="1052736"/>
            <a:ext cx="6553200" cy="4967288"/>
            <a:chOff x="528" y="587"/>
            <a:chExt cx="4128" cy="3129"/>
          </a:xfrm>
        </p:grpSpPr>
        <p:pic>
          <p:nvPicPr>
            <p:cNvPr id="38916" name="Picture 3" descr="WYD1RPM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8" y="912"/>
              <a:ext cx="4128" cy="2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17" name="Line 4"/>
            <p:cNvSpPr>
              <a:spLocks noChangeShapeType="1"/>
            </p:cNvSpPr>
            <p:nvPr/>
          </p:nvSpPr>
          <p:spPr bwMode="auto">
            <a:xfrm>
              <a:off x="1104" y="2352"/>
              <a:ext cx="3552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8918" name="Line 5"/>
            <p:cNvSpPr>
              <a:spLocks noChangeShapeType="1"/>
            </p:cNvSpPr>
            <p:nvPr/>
          </p:nvSpPr>
          <p:spPr bwMode="auto">
            <a:xfrm>
              <a:off x="1104" y="2544"/>
              <a:ext cx="3552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8919" name="Line 6"/>
            <p:cNvSpPr>
              <a:spLocks noChangeShapeType="1"/>
            </p:cNvSpPr>
            <p:nvPr/>
          </p:nvSpPr>
          <p:spPr bwMode="auto">
            <a:xfrm>
              <a:off x="1200" y="2832"/>
              <a:ext cx="3456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8921" name="Rectangle 8"/>
            <p:cNvSpPr>
              <a:spLocks noChangeArrowheads="1"/>
            </p:cNvSpPr>
            <p:nvPr/>
          </p:nvSpPr>
          <p:spPr bwMode="auto">
            <a:xfrm>
              <a:off x="1895" y="587"/>
              <a:ext cx="1393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pl-PL" sz="2000" b="1" dirty="0" smtClean="0">
                  <a:solidFill>
                    <a:srgbClr val="9C0000"/>
                  </a:solidFill>
                  <a:latin typeface="Calibri" pitchFamily="34" charset="0"/>
                </a:rPr>
                <a:t>mężczyźni</a:t>
              </a:r>
              <a:r>
                <a:rPr lang="pl-PL" sz="2000" b="1" dirty="0" smtClean="0">
                  <a:solidFill>
                    <a:srgbClr val="000066"/>
                  </a:solidFill>
                  <a:latin typeface="Calibri" pitchFamily="34" charset="0"/>
                </a:rPr>
                <a:t> </a:t>
              </a:r>
              <a:r>
                <a:rPr lang="pl-PL" sz="2000" b="1" dirty="0">
                  <a:solidFill>
                    <a:srgbClr val="000066"/>
                  </a:solidFill>
                  <a:latin typeface="Calibri" pitchFamily="34" charset="0"/>
                </a:rPr>
                <a:t>(N =640)</a:t>
              </a:r>
            </a:p>
          </p:txBody>
        </p:sp>
      </p:grpSp>
      <p:sp>
        <p:nvSpPr>
          <p:cNvPr id="3" name="Prostokąt 2"/>
          <p:cNvSpPr/>
          <p:nvPr/>
        </p:nvSpPr>
        <p:spPr>
          <a:xfrm>
            <a:off x="0" y="116632"/>
            <a:ext cx="9146653" cy="954107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301702"/>
                </a:solidFill>
                <a:latin typeface="+mj-lt"/>
              </a:rPr>
              <a:t>Wskaźnik wydolności organizmu – </a:t>
            </a:r>
            <a:br>
              <a:rPr lang="pl-PL" sz="2800" b="1" dirty="0" smtClean="0">
                <a:solidFill>
                  <a:srgbClr val="301702"/>
                </a:solidFill>
                <a:latin typeface="+mj-lt"/>
              </a:rPr>
            </a:br>
            <a:r>
              <a:rPr lang="pl-PL" sz="2800" b="1" dirty="0" smtClean="0">
                <a:solidFill>
                  <a:srgbClr val="301702"/>
                </a:solidFill>
                <a:latin typeface="+mj-lt"/>
              </a:rPr>
              <a:t>maksymalne </a:t>
            </a:r>
            <a:r>
              <a:rPr lang="pl-PL" sz="2800" b="1" dirty="0">
                <a:solidFill>
                  <a:srgbClr val="301702"/>
                </a:solidFill>
                <a:latin typeface="+mj-lt"/>
              </a:rPr>
              <a:t>pobieranie tlenu </a:t>
            </a:r>
            <a:r>
              <a:rPr lang="pl-PL" sz="2800" b="1" dirty="0" smtClean="0">
                <a:solidFill>
                  <a:srgbClr val="301702"/>
                </a:solidFill>
                <a:latin typeface="+mj-lt"/>
              </a:rPr>
              <a:t>(VO</a:t>
            </a:r>
            <a:r>
              <a:rPr lang="pl-PL" sz="2800" b="1" baseline="-25000" dirty="0" smtClean="0">
                <a:solidFill>
                  <a:srgbClr val="301702"/>
                </a:solidFill>
                <a:latin typeface="+mj-lt"/>
              </a:rPr>
              <a:t>2 </a:t>
            </a:r>
            <a:r>
              <a:rPr lang="pl-PL" sz="2800" b="1" dirty="0">
                <a:solidFill>
                  <a:srgbClr val="301702"/>
                </a:solidFill>
                <a:latin typeface="+mj-lt"/>
              </a:rPr>
              <a:t>max w </a:t>
            </a:r>
            <a:r>
              <a:rPr lang="pl-PL" sz="2800" b="1" dirty="0" smtClean="0">
                <a:solidFill>
                  <a:srgbClr val="301702"/>
                </a:solidFill>
                <a:latin typeface="+mj-lt"/>
              </a:rPr>
              <a:t>l/min)</a:t>
            </a:r>
            <a:endParaRPr lang="pl-PL" sz="2800" b="1" dirty="0">
              <a:solidFill>
                <a:srgbClr val="301702"/>
              </a:solidFill>
              <a:latin typeface="+mj-lt"/>
            </a:endParaRPr>
          </a:p>
        </p:txBody>
      </p:sp>
      <p:sp>
        <p:nvSpPr>
          <p:cNvPr id="12" name="pole tekstowe 11"/>
          <p:cNvSpPr txBox="1"/>
          <p:nvPr/>
        </p:nvSpPr>
        <p:spPr>
          <a:xfrm>
            <a:off x="1178506" y="5949280"/>
            <a:ext cx="7968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i="1" dirty="0" smtClean="0"/>
              <a:t>źródło: Bugajska J. </a:t>
            </a:r>
            <a:r>
              <a:rPr lang="pl-PL" sz="1400" i="1" dirty="0"/>
              <a:t>i </a:t>
            </a:r>
            <a:r>
              <a:rPr lang="pl-PL" sz="1400" i="1" dirty="0" smtClean="0"/>
              <a:t>in., „Aktywność zawodowa pracowników w aspekcie</a:t>
            </a:r>
            <a:br>
              <a:rPr lang="pl-PL" sz="1400" i="1" dirty="0" smtClean="0"/>
            </a:br>
            <a:r>
              <a:rPr lang="pl-PL" sz="1400" i="1" dirty="0" smtClean="0"/>
              <a:t> problematyki starzejącego się społeczeństwa” (PCZ 21-21). Główny Wykonawca: CIOP-PIB</a:t>
            </a:r>
            <a:endParaRPr lang="pl-PL" sz="1400" i="1" dirty="0"/>
          </a:p>
        </p:txBody>
      </p:sp>
    </p:spTree>
    <p:extLst>
      <p:ext uri="{BB962C8B-B14F-4D97-AF65-F5344CB8AC3E}">
        <p14:creationId xmlns:p14="http://schemas.microsoft.com/office/powerpoint/2010/main" val="114752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44563" y="1484784"/>
            <a:ext cx="7253287" cy="4495800"/>
            <a:chOff x="327" y="728"/>
            <a:chExt cx="5000" cy="3396"/>
          </a:xfrm>
        </p:grpSpPr>
        <p:pic>
          <p:nvPicPr>
            <p:cNvPr id="39941" name="Picture 4" descr="WYD1RPK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7" y="728"/>
              <a:ext cx="5000" cy="339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</p:pic>
        <p:sp>
          <p:nvSpPr>
            <p:cNvPr id="39942" name="Line 5"/>
            <p:cNvSpPr>
              <a:spLocks noChangeShapeType="1"/>
            </p:cNvSpPr>
            <p:nvPr/>
          </p:nvSpPr>
          <p:spPr bwMode="auto">
            <a:xfrm>
              <a:off x="865" y="2950"/>
              <a:ext cx="3910" cy="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9943" name="Line 6"/>
            <p:cNvSpPr>
              <a:spLocks noChangeShapeType="1"/>
            </p:cNvSpPr>
            <p:nvPr/>
          </p:nvSpPr>
          <p:spPr bwMode="auto">
            <a:xfrm>
              <a:off x="1024" y="3040"/>
              <a:ext cx="3913" cy="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9944" name="Line 7"/>
            <p:cNvSpPr>
              <a:spLocks noChangeShapeType="1"/>
            </p:cNvSpPr>
            <p:nvPr/>
          </p:nvSpPr>
          <p:spPr bwMode="auto">
            <a:xfrm>
              <a:off x="1078" y="3198"/>
              <a:ext cx="3913" cy="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39939" name="Rectangle 8"/>
          <p:cNvSpPr>
            <a:spLocks noChangeArrowheads="1"/>
          </p:cNvSpPr>
          <p:nvPr/>
        </p:nvSpPr>
        <p:spPr bwMode="auto">
          <a:xfrm>
            <a:off x="3297293" y="1070739"/>
            <a:ext cx="193899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l-PL" sz="2000" b="1" dirty="0" smtClean="0">
                <a:solidFill>
                  <a:srgbClr val="9C0000"/>
                </a:solidFill>
                <a:latin typeface="Calibri" pitchFamily="34" charset="0"/>
              </a:rPr>
              <a:t>kobiety</a:t>
            </a:r>
            <a:r>
              <a:rPr lang="pl-PL" sz="2000" b="1" dirty="0" smtClean="0">
                <a:solidFill>
                  <a:srgbClr val="000066"/>
                </a:solidFill>
                <a:latin typeface="Calibri" pitchFamily="34" charset="0"/>
              </a:rPr>
              <a:t> </a:t>
            </a:r>
            <a:r>
              <a:rPr lang="pl-PL" sz="2000" b="1" dirty="0">
                <a:solidFill>
                  <a:srgbClr val="000066"/>
                </a:solidFill>
                <a:latin typeface="Calibri" pitchFamily="34" charset="0"/>
              </a:rPr>
              <a:t>(N =584)</a:t>
            </a:r>
          </a:p>
        </p:txBody>
      </p:sp>
      <p:sp>
        <p:nvSpPr>
          <p:cNvPr id="3" name="Prostokąt 2"/>
          <p:cNvSpPr/>
          <p:nvPr/>
        </p:nvSpPr>
        <p:spPr>
          <a:xfrm>
            <a:off x="0" y="116632"/>
            <a:ext cx="9143999" cy="954107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301702"/>
                </a:solidFill>
                <a:latin typeface="+mj-lt"/>
              </a:rPr>
              <a:t>Wskaźnik wydolności organizmu – </a:t>
            </a:r>
            <a:br>
              <a:rPr lang="pl-PL" sz="2800" b="1" dirty="0" smtClean="0">
                <a:solidFill>
                  <a:srgbClr val="301702"/>
                </a:solidFill>
                <a:latin typeface="+mj-lt"/>
              </a:rPr>
            </a:br>
            <a:r>
              <a:rPr lang="pl-PL" sz="2800" b="1" dirty="0" smtClean="0">
                <a:solidFill>
                  <a:srgbClr val="301702"/>
                </a:solidFill>
                <a:latin typeface="+mj-lt"/>
              </a:rPr>
              <a:t>maksymalne </a:t>
            </a:r>
            <a:r>
              <a:rPr lang="pl-PL" sz="2800" b="1" dirty="0">
                <a:solidFill>
                  <a:srgbClr val="301702"/>
                </a:solidFill>
                <a:latin typeface="+mj-lt"/>
              </a:rPr>
              <a:t>pobieranie tlenu </a:t>
            </a:r>
            <a:r>
              <a:rPr lang="pl-PL" sz="2800" b="1" dirty="0" smtClean="0">
                <a:solidFill>
                  <a:srgbClr val="301702"/>
                </a:solidFill>
                <a:latin typeface="+mj-lt"/>
              </a:rPr>
              <a:t>(VO</a:t>
            </a:r>
            <a:r>
              <a:rPr lang="pl-PL" sz="2800" b="1" baseline="-25000" dirty="0" smtClean="0">
                <a:solidFill>
                  <a:srgbClr val="301702"/>
                </a:solidFill>
                <a:latin typeface="+mj-lt"/>
              </a:rPr>
              <a:t>2 </a:t>
            </a:r>
            <a:r>
              <a:rPr lang="pl-PL" sz="2800" b="1" dirty="0">
                <a:solidFill>
                  <a:srgbClr val="301702"/>
                </a:solidFill>
                <a:latin typeface="+mj-lt"/>
              </a:rPr>
              <a:t>max w </a:t>
            </a:r>
            <a:r>
              <a:rPr lang="pl-PL" sz="2800" b="1" dirty="0" smtClean="0">
                <a:solidFill>
                  <a:srgbClr val="301702"/>
                </a:solidFill>
                <a:latin typeface="+mj-lt"/>
              </a:rPr>
              <a:t>l/min) </a:t>
            </a:r>
            <a:endParaRPr lang="pl-PL" sz="2800" b="1" dirty="0">
              <a:solidFill>
                <a:srgbClr val="301702"/>
              </a:solidFill>
              <a:latin typeface="+mj-lt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1178506" y="5949280"/>
            <a:ext cx="7968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i="1" dirty="0" smtClean="0"/>
              <a:t>źródło: Bugajska J. </a:t>
            </a:r>
            <a:r>
              <a:rPr lang="pl-PL" sz="1400" i="1" dirty="0"/>
              <a:t>i </a:t>
            </a:r>
            <a:r>
              <a:rPr lang="pl-PL" sz="1400" i="1" dirty="0" smtClean="0"/>
              <a:t>in., „Aktywność zawodowa pracowników w aspekcie</a:t>
            </a:r>
            <a:br>
              <a:rPr lang="pl-PL" sz="1400" i="1" dirty="0" smtClean="0"/>
            </a:br>
            <a:r>
              <a:rPr lang="pl-PL" sz="1400" i="1" dirty="0" smtClean="0"/>
              <a:t> problematyki starzejącego się społeczeństwa” (PCZ 21-21). Główny Wykonawca: CIOP-PIB</a:t>
            </a:r>
            <a:endParaRPr lang="pl-PL" sz="1400" i="1" dirty="0"/>
          </a:p>
        </p:txBody>
      </p:sp>
    </p:spTree>
    <p:extLst>
      <p:ext uri="{BB962C8B-B14F-4D97-AF65-F5344CB8AC3E}">
        <p14:creationId xmlns:p14="http://schemas.microsoft.com/office/powerpoint/2010/main" val="259284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2276872"/>
            <a:ext cx="8229600" cy="266429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pl-PL" b="1" dirty="0" smtClean="0">
                <a:solidFill>
                  <a:srgbClr val="301702"/>
                </a:solidFill>
              </a:rPr>
              <a:t>U osób niepełnosprawnych </a:t>
            </a:r>
            <a:br>
              <a:rPr lang="pl-PL" b="1" dirty="0" smtClean="0">
                <a:solidFill>
                  <a:srgbClr val="301702"/>
                </a:solidFill>
              </a:rPr>
            </a:br>
            <a:r>
              <a:rPr lang="pl-PL" b="1" dirty="0" smtClean="0">
                <a:solidFill>
                  <a:srgbClr val="301702"/>
                </a:solidFill>
              </a:rPr>
              <a:t>w zależności od jej przyczyn wskaźnik wydolności jest także zmienny</a:t>
            </a:r>
            <a:endParaRPr lang="pl-PL" b="1" dirty="0">
              <a:solidFill>
                <a:srgbClr val="3017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392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3641734"/>
              </p:ext>
            </p:extLst>
          </p:nvPr>
        </p:nvGraphicFramePr>
        <p:xfrm>
          <a:off x="323850" y="1268760"/>
          <a:ext cx="4248150" cy="338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2" name="Fotografia Photo Editor" r:id="rId3" imgW="5706272" imgH="4544059" progId="">
                  <p:embed/>
                </p:oleObj>
              </mc:Choice>
              <mc:Fallback>
                <p:oleObj name="Fotografia Photo Editor" r:id="rId3" imgW="5706272" imgH="454405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268760"/>
                        <a:ext cx="4248150" cy="3382962"/>
                      </a:xfrm>
                      <a:prstGeom prst="rect">
                        <a:avLst/>
                      </a:prstGeom>
                      <a:noFill/>
                      <a:ln w="3175">
                        <a:solidFill>
                          <a:srgbClr val="B2B2B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0050070"/>
              </p:ext>
            </p:extLst>
          </p:nvPr>
        </p:nvGraphicFramePr>
        <p:xfrm>
          <a:off x="4680842" y="2636912"/>
          <a:ext cx="4211638" cy="315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73" name="Fotografia Photo Editor" r:id="rId5" imgW="6249272" imgH="4247619" progId="">
                  <p:embed/>
                </p:oleObj>
              </mc:Choice>
              <mc:Fallback>
                <p:oleObj name="Fotografia Photo Editor" r:id="rId5" imgW="6249272" imgH="424761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9175"/>
                      <a:stretch>
                        <a:fillRect/>
                      </a:stretch>
                    </p:blipFill>
                    <p:spPr bwMode="auto">
                      <a:xfrm>
                        <a:off x="4680842" y="2636912"/>
                        <a:ext cx="4211638" cy="3151188"/>
                      </a:xfrm>
                      <a:prstGeom prst="rect">
                        <a:avLst/>
                      </a:prstGeom>
                      <a:noFill/>
                      <a:ln w="3175">
                        <a:solidFill>
                          <a:srgbClr val="B2B2B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Text Box 6"/>
          <p:cNvSpPr txBox="1">
            <a:spLocks noChangeArrowheads="1"/>
          </p:cNvSpPr>
          <p:nvPr/>
        </p:nvSpPr>
        <p:spPr bwMode="auto">
          <a:xfrm>
            <a:off x="0" y="116632"/>
            <a:ext cx="9143999" cy="954107"/>
          </a:xfrm>
          <a:prstGeom prst="rect">
            <a:avLst/>
          </a:prstGeom>
          <a:solidFill>
            <a:srgbClr val="FFC000"/>
          </a:solidFill>
          <a:ln w="2857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rgbClr val="301702"/>
                </a:solidFill>
              </a:rPr>
              <a:t>Wymagania w pracy </a:t>
            </a:r>
            <a:r>
              <a:rPr lang="pl-PL" sz="2800" b="1" dirty="0" smtClean="0">
                <a:solidFill>
                  <a:srgbClr val="301702"/>
                </a:solidFill>
              </a:rPr>
              <a:t>fizycznej a </a:t>
            </a:r>
            <a:r>
              <a:rPr lang="pl-PL" sz="2800" b="1" dirty="0">
                <a:solidFill>
                  <a:srgbClr val="301702"/>
                </a:solidFill>
              </a:rPr>
              <a:t>możliwości </a:t>
            </a:r>
            <a:r>
              <a:rPr lang="pl-PL" sz="2800" b="1" dirty="0" smtClean="0">
                <a:solidFill>
                  <a:srgbClr val="301702"/>
                </a:solidFill>
              </a:rPr>
              <a:t>pracownika </a:t>
            </a:r>
            <a:br>
              <a:rPr lang="pl-PL" sz="2800" b="1" dirty="0" smtClean="0">
                <a:solidFill>
                  <a:srgbClr val="301702"/>
                </a:solidFill>
              </a:rPr>
            </a:br>
            <a:r>
              <a:rPr lang="pl-PL" sz="2800" b="1" dirty="0" smtClean="0">
                <a:solidFill>
                  <a:srgbClr val="301702"/>
                </a:solidFill>
              </a:rPr>
              <a:t>w </a:t>
            </a:r>
            <a:r>
              <a:rPr lang="pl-PL" sz="2800" b="1" dirty="0">
                <a:solidFill>
                  <a:srgbClr val="301702"/>
                </a:solidFill>
              </a:rPr>
              <a:t>ciągu życia </a:t>
            </a:r>
            <a:r>
              <a:rPr lang="pl-PL" sz="2800" b="1" dirty="0" smtClean="0">
                <a:solidFill>
                  <a:srgbClr val="301702"/>
                </a:solidFill>
              </a:rPr>
              <a:t>zawodowego</a:t>
            </a:r>
            <a:endParaRPr lang="pl-PL" sz="2800" b="1" dirty="0">
              <a:solidFill>
                <a:srgbClr val="301702"/>
              </a:solidFill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6084168" y="6191435"/>
            <a:ext cx="3059831" cy="30777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r"/>
            <a:r>
              <a:rPr lang="pl-PL" sz="1400" i="1" dirty="0" smtClean="0"/>
              <a:t>Źródło: Bugajska J. i inni wg </a:t>
            </a:r>
            <a:r>
              <a:rPr lang="pl-PL" sz="1400" i="1" dirty="0" err="1" smtClean="0"/>
              <a:t>Ilmarinena</a:t>
            </a:r>
            <a:endParaRPr lang="pl-PL" sz="1400" i="1" dirty="0" smtClean="0"/>
          </a:p>
        </p:txBody>
      </p:sp>
    </p:spTree>
    <p:extLst>
      <p:ext uri="{BB962C8B-B14F-4D97-AF65-F5344CB8AC3E}">
        <p14:creationId xmlns:p14="http://schemas.microsoft.com/office/powerpoint/2010/main" val="931045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0" y="116632"/>
            <a:ext cx="9144000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3017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Częstość występowania długotrwałych problemów zdrowotnych (powyżej 6 miesięcy) wg grup wiekowych </a:t>
            </a:r>
            <a:endParaRPr lang="pl-PL" sz="2800" b="1" dirty="0">
              <a:solidFill>
                <a:srgbClr val="3017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Wykres 2"/>
          <p:cNvGraphicFramePr/>
          <p:nvPr/>
        </p:nvGraphicFramePr>
        <p:xfrm>
          <a:off x="1475656" y="1772816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3671392" y="6145559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smtClean="0"/>
              <a:t>Źródło: Stan zdrowia ludności Polski w 2009r, GUS, Warszawa, 2011 r. 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288831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>
            <p:extLst>
              <p:ext uri="{D42A27DB-BD31-4B8C-83A1-F6EECF244321}">
                <p14:modId xmlns:p14="http://schemas.microsoft.com/office/powerpoint/2010/main" val="529431005"/>
              </p:ext>
            </p:extLst>
          </p:nvPr>
        </p:nvGraphicFramePr>
        <p:xfrm>
          <a:off x="323528" y="1095048"/>
          <a:ext cx="8640960" cy="5070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3671392" y="6145559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i="1" dirty="0" smtClean="0"/>
              <a:t>Źródło: Stan zdrowia ludności Polski w 2009r, GUS, Warszawa, 2011 r. </a:t>
            </a:r>
            <a:endParaRPr lang="pl-PL" sz="1400" i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-36512" y="116632"/>
            <a:ext cx="9180512" cy="954107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defRPr sz="2800" b="1" i="0" u="none" strike="noStrike" kern="1200" baseline="0">
                <a:solidFill>
                  <a:srgbClr val="000070"/>
                </a:solidFill>
                <a:latin typeface="+mn-lt"/>
                <a:ea typeface="+mn-ea"/>
                <a:cs typeface="+mn-cs"/>
              </a:defRPr>
            </a:pPr>
            <a:r>
              <a:rPr lang="pl-PL" dirty="0">
                <a:solidFill>
                  <a:srgbClr val="3017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Średnia liczba chorób przewlekłych </a:t>
            </a:r>
          </a:p>
          <a:p>
            <a:pPr algn="ctr">
              <a:defRPr sz="2800" b="1" i="0" u="none" strike="noStrike" kern="1200" baseline="0">
                <a:solidFill>
                  <a:srgbClr val="000070"/>
                </a:solidFill>
                <a:latin typeface="+mn-lt"/>
                <a:ea typeface="+mn-ea"/>
                <a:cs typeface="+mn-cs"/>
              </a:defRPr>
            </a:pPr>
            <a:r>
              <a:rPr lang="pl-PL" dirty="0">
                <a:solidFill>
                  <a:srgbClr val="3017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 1 osobę w wieku 15-80 </a:t>
            </a:r>
            <a:r>
              <a:rPr lang="pl-PL" dirty="0" smtClean="0">
                <a:solidFill>
                  <a:srgbClr val="3017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lat</a:t>
            </a:r>
            <a:endParaRPr lang="pl-PL" b="1" dirty="0" smtClean="0">
              <a:solidFill>
                <a:srgbClr val="3017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7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116632"/>
            <a:ext cx="9144000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3017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Odsetek osób powyżej 50 r.ż. wśród ogólnej liczby przypadków poszczególnych chorób w 2009 r.</a:t>
            </a:r>
            <a:endParaRPr lang="pl-PL" sz="2800" b="1" dirty="0">
              <a:solidFill>
                <a:srgbClr val="3017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461932668"/>
              </p:ext>
            </p:extLst>
          </p:nvPr>
        </p:nvGraphicFramePr>
        <p:xfrm>
          <a:off x="467544" y="1397000"/>
          <a:ext cx="8136904" cy="462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3671392" y="6145559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i="1" dirty="0" smtClean="0"/>
              <a:t>Źródło: </a:t>
            </a:r>
            <a:r>
              <a:rPr lang="pl-PL" sz="1400" i="1" dirty="0"/>
              <a:t>Stan zdrowia ludności Polski w 2009r, GUS, Warszawa, 2011 r. </a:t>
            </a:r>
          </a:p>
        </p:txBody>
      </p:sp>
    </p:spTree>
    <p:extLst>
      <p:ext uri="{BB962C8B-B14F-4D97-AF65-F5344CB8AC3E}">
        <p14:creationId xmlns:p14="http://schemas.microsoft.com/office/powerpoint/2010/main" val="95918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0" y="98629"/>
            <a:ext cx="9144000" cy="95410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3017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Choroby będące przyczyną całkowitej niezdolności do pracy orzeczonej po raz pierwszy w 2013 roku</a:t>
            </a:r>
            <a:endParaRPr lang="pl-PL" sz="2800" b="1" dirty="0">
              <a:solidFill>
                <a:srgbClr val="3017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395210238"/>
              </p:ext>
            </p:extLst>
          </p:nvPr>
        </p:nvGraphicFramePr>
        <p:xfrm>
          <a:off x="611560" y="1196752"/>
          <a:ext cx="792088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1331640" y="6129872"/>
            <a:ext cx="7812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628650" algn="r"/>
            <a:r>
              <a:rPr lang="pl-PL" sz="1400" i="1" dirty="0" smtClean="0"/>
              <a:t>Źródło: Orzeczenia lekarzy orzeczników ZUS o niezdolności  do pracy wydane w 2013 r. Warszawa, 2014 r. </a:t>
            </a:r>
            <a:endParaRPr lang="pl-PL" sz="1400" i="1" dirty="0"/>
          </a:p>
        </p:txBody>
      </p:sp>
    </p:spTree>
    <p:extLst>
      <p:ext uri="{BB962C8B-B14F-4D97-AF65-F5344CB8AC3E}">
        <p14:creationId xmlns:p14="http://schemas.microsoft.com/office/powerpoint/2010/main" val="82008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Wykres 5"/>
          <p:cNvGraphicFramePr/>
          <p:nvPr>
            <p:extLst>
              <p:ext uri="{D42A27DB-BD31-4B8C-83A1-F6EECF244321}">
                <p14:modId xmlns:p14="http://schemas.microsoft.com/office/powerpoint/2010/main" val="1450033609"/>
              </p:ext>
            </p:extLst>
          </p:nvPr>
        </p:nvGraphicFramePr>
        <p:xfrm>
          <a:off x="395536" y="908720"/>
          <a:ext cx="8352928" cy="5049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ole tekstowe 6"/>
          <p:cNvSpPr txBox="1"/>
          <p:nvPr/>
        </p:nvSpPr>
        <p:spPr>
          <a:xfrm>
            <a:off x="899592" y="6178879"/>
            <a:ext cx="8244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628650" algn="r"/>
            <a:r>
              <a:rPr lang="pl-PL" sz="1400" i="1" dirty="0" smtClean="0"/>
              <a:t>Źródło: Orzeczenia lekarzy orzeczników ZUS o niezdolności  do pracy wydane w 2013 r. Warszawa, 2014 r. </a:t>
            </a:r>
            <a:endParaRPr lang="pl-PL" sz="1400" i="1" dirty="0"/>
          </a:p>
        </p:txBody>
      </p:sp>
      <p:sp>
        <p:nvSpPr>
          <p:cNvPr id="2" name="pole tekstowe 1"/>
          <p:cNvSpPr txBox="1"/>
          <p:nvPr/>
        </p:nvSpPr>
        <p:spPr>
          <a:xfrm>
            <a:off x="0" y="98629"/>
            <a:ext cx="9144000" cy="954107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pl-PL" sz="2800" b="1" dirty="0">
                <a:solidFill>
                  <a:srgbClr val="3017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Choroby będące przyczyną całkowitej niezdolności do pracy wg płci (2013</a:t>
            </a:r>
            <a:r>
              <a:rPr lang="pl-PL" sz="2800" b="1" dirty="0" smtClean="0">
                <a:solidFill>
                  <a:srgbClr val="3017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pl-PL" sz="2800" b="1" dirty="0" smtClean="0">
              <a:solidFill>
                <a:srgbClr val="3017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90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-36512" y="116632"/>
            <a:ext cx="9180512" cy="830997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3017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Struktura </a:t>
            </a:r>
            <a:r>
              <a:rPr lang="pl-PL" sz="2400" b="1" dirty="0">
                <a:solidFill>
                  <a:srgbClr val="3017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pierwszorazowych orzeczeń </a:t>
            </a:r>
            <a:r>
              <a:rPr lang="pl-PL" sz="2400" b="1" dirty="0" smtClean="0">
                <a:solidFill>
                  <a:srgbClr val="3017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całkowitej niezdolności do pracy wg grup wiekowych i przyczyn chorobowych (2013)</a:t>
            </a:r>
            <a:endParaRPr lang="pl-PL" sz="2400" b="1" dirty="0">
              <a:solidFill>
                <a:srgbClr val="30170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Wykres 2"/>
          <p:cNvGraphicFramePr/>
          <p:nvPr>
            <p:extLst>
              <p:ext uri="{D42A27DB-BD31-4B8C-83A1-F6EECF244321}">
                <p14:modId xmlns:p14="http://schemas.microsoft.com/office/powerpoint/2010/main" val="32539316"/>
              </p:ext>
            </p:extLst>
          </p:nvPr>
        </p:nvGraphicFramePr>
        <p:xfrm>
          <a:off x="809328" y="1124744"/>
          <a:ext cx="7488832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1115616" y="6156160"/>
            <a:ext cx="8028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8650" indent="-628650" algn="r"/>
            <a:r>
              <a:rPr lang="pl-PL" sz="1400" i="1" dirty="0" smtClean="0"/>
              <a:t>Źródło: Orzeczenia lekarzy orzeczników ZUS o niezdolności  do pracy wydane w 2013 r. Warszawa, 2014 r. </a:t>
            </a:r>
            <a:endParaRPr lang="pl-PL" sz="1400" i="1" dirty="0"/>
          </a:p>
        </p:txBody>
      </p:sp>
    </p:spTree>
    <p:extLst>
      <p:ext uri="{BB962C8B-B14F-4D97-AF65-F5344CB8AC3E}">
        <p14:creationId xmlns:p14="http://schemas.microsoft.com/office/powerpoint/2010/main" val="3246091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2016224"/>
          </a:xfrm>
          <a:solidFill>
            <a:schemeClr val="accent6">
              <a:lumMod val="40000"/>
              <a:lumOff val="60000"/>
            </a:schemeClr>
          </a:solidFill>
          <a:ln>
            <a:solidFill>
              <a:srgbClr val="301702"/>
            </a:solidFill>
          </a:ln>
        </p:spPr>
        <p:txBody>
          <a:bodyPr>
            <a:noAutofit/>
          </a:bodyPr>
          <a:lstStyle/>
          <a:p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>Motywacja </a:t>
            </a:r>
            <a:br>
              <a:rPr lang="pl-PL" b="1" dirty="0" smtClean="0"/>
            </a:br>
            <a:r>
              <a:rPr lang="pl-PL" b="1" dirty="0" smtClean="0"/>
              <a:t>do aktywności zawodowej </a:t>
            </a:r>
            <a:br>
              <a:rPr lang="pl-PL" b="1" dirty="0" smtClean="0"/>
            </a:br>
            <a:r>
              <a:rPr lang="pl-PL" b="1" dirty="0" smtClean="0"/>
              <a:t>osób niepełnosprawnych</a:t>
            </a:r>
            <a:br>
              <a:rPr lang="pl-PL" b="1" dirty="0" smtClean="0"/>
            </a:b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3721375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316199"/>
              </p:ext>
            </p:extLst>
          </p:nvPr>
        </p:nvGraphicFramePr>
        <p:xfrm>
          <a:off x="827583" y="1412776"/>
          <a:ext cx="7488832" cy="43347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3500"/>
                <a:gridCol w="2445332"/>
              </a:tblGrid>
              <a:tr h="68407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000" b="1" dirty="0">
                          <a:effectLst/>
                        </a:rPr>
                        <a:t>Rodzaj niepełnosprawności</a:t>
                      </a:r>
                      <a:endParaRPr lang="pl-PL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000" b="1">
                          <a:effectLst/>
                        </a:rPr>
                        <a:t>% osób w grupie badanej</a:t>
                      </a:r>
                      <a:endParaRPr lang="pl-PL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84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000" b="1" dirty="0">
                          <a:effectLst/>
                        </a:rPr>
                        <a:t>Niepełnosprawność narządu ruchu</a:t>
                      </a:r>
                      <a:endParaRPr lang="pl-PL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000" b="1">
                          <a:effectLst/>
                        </a:rPr>
                        <a:t>30%</a:t>
                      </a:r>
                      <a:endParaRPr lang="pl-PL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84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000" b="1">
                          <a:effectLst/>
                        </a:rPr>
                        <a:t>Niepełnosprawność narządów wewnętrznych</a:t>
                      </a:r>
                      <a:endParaRPr lang="pl-PL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000" b="1">
                          <a:effectLst/>
                        </a:rPr>
                        <a:t>21%</a:t>
                      </a:r>
                      <a:endParaRPr lang="pl-PL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84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000" b="1" dirty="0">
                          <a:effectLst/>
                        </a:rPr>
                        <a:t>Niepełnosprawność narządu słuchu</a:t>
                      </a:r>
                      <a:endParaRPr lang="pl-PL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000" b="1">
                          <a:effectLst/>
                        </a:rPr>
                        <a:t>24%</a:t>
                      </a:r>
                      <a:endParaRPr lang="pl-PL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84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000" b="1">
                          <a:effectLst/>
                        </a:rPr>
                        <a:t>Niepełnosprawność narządu wzroku</a:t>
                      </a:r>
                      <a:endParaRPr lang="pl-PL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000" b="1">
                          <a:effectLst/>
                        </a:rPr>
                        <a:t>22%</a:t>
                      </a:r>
                      <a:endParaRPr lang="pl-PL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68407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000" b="1">
                          <a:effectLst/>
                        </a:rPr>
                        <a:t>Niepełnosprawność psychiczna</a:t>
                      </a:r>
                      <a:endParaRPr lang="pl-PL" sz="20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l-PL" sz="2000" b="1" dirty="0">
                          <a:effectLst/>
                        </a:rPr>
                        <a:t>3%</a:t>
                      </a:r>
                      <a:endParaRPr lang="pl-PL" sz="20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98629"/>
            <a:ext cx="9143999" cy="954107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2800" b="1" i="0" u="none" strike="noStrike" cap="none" normalizeH="0" baseline="0" dirty="0" smtClean="0">
                <a:ln>
                  <a:noFill/>
                </a:ln>
                <a:solidFill>
                  <a:srgbClr val="30170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Struktura grupy badanej </a:t>
            </a:r>
            <a:br>
              <a:rPr kumimoji="0" lang="pl-PL" altLang="pl-PL" sz="2800" b="1" i="0" u="none" strike="noStrike" cap="none" normalizeH="0" baseline="0" dirty="0" smtClean="0">
                <a:ln>
                  <a:noFill/>
                </a:ln>
                <a:solidFill>
                  <a:srgbClr val="30170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pl-PL" altLang="pl-PL" sz="2800" b="1" i="0" u="none" strike="noStrike" cap="none" normalizeH="0" baseline="0" dirty="0" smtClean="0">
                <a:ln>
                  <a:noFill/>
                </a:ln>
                <a:solidFill>
                  <a:srgbClr val="301702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ze względu na rodzaj niepełnosprawności (N=470)</a:t>
            </a:r>
            <a:endParaRPr kumimoji="0" lang="pl-PL" altLang="pl-PL" sz="2800" b="1" i="0" u="none" strike="noStrike" cap="none" normalizeH="0" baseline="0" dirty="0" smtClean="0">
              <a:ln>
                <a:noFill/>
              </a:ln>
              <a:solidFill>
                <a:srgbClr val="30170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0" y="5980057"/>
            <a:ext cx="9123432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r"/>
            <a:r>
              <a:rPr lang="pl-PL" sz="1200" i="1" dirty="0" smtClean="0"/>
              <a:t>Źródło: Program wieloletni „Poprawa bezpieczeństwa i warunków pracy” projekt pn. „</a:t>
            </a:r>
            <a:r>
              <a:rPr lang="pl-PL" sz="1200" dirty="0" smtClean="0"/>
              <a:t>Badania </a:t>
            </a:r>
            <a:r>
              <a:rPr lang="pl-PL" sz="1200" dirty="0"/>
              <a:t>dotyczące psychospołecznych uwarunkowań motywacji do podejmowania pracy zawodowej przez osoby niepełnosprawne w </a:t>
            </a:r>
            <a:r>
              <a:rPr lang="pl-PL" sz="1200" dirty="0" smtClean="0"/>
              <a:t>Polsce”</a:t>
            </a:r>
            <a:r>
              <a:rPr lang="pl-PL" sz="1200" i="1" dirty="0" smtClean="0"/>
              <a:t>  Karolina Cyprysik-Pawłowska, CIOP-PIB</a:t>
            </a:r>
          </a:p>
        </p:txBody>
      </p:sp>
    </p:spTree>
    <p:extLst>
      <p:ext uri="{BB962C8B-B14F-4D97-AF65-F5344CB8AC3E}">
        <p14:creationId xmlns:p14="http://schemas.microsoft.com/office/powerpoint/2010/main" val="15517693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>
            <p:extLst>
              <p:ext uri="{D42A27DB-BD31-4B8C-83A1-F6EECF244321}">
                <p14:modId xmlns:p14="http://schemas.microsoft.com/office/powerpoint/2010/main" val="2969698646"/>
              </p:ext>
            </p:extLst>
          </p:nvPr>
        </p:nvGraphicFramePr>
        <p:xfrm>
          <a:off x="1043608" y="1196752"/>
          <a:ext cx="7272808" cy="4630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/>
          <p:cNvSpPr txBox="1"/>
          <p:nvPr/>
        </p:nvSpPr>
        <p:spPr>
          <a:xfrm>
            <a:off x="0" y="116632"/>
            <a:ext cx="9144000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301702"/>
                </a:solidFill>
              </a:rPr>
              <a:t>Różnice w wartościach średnich wyników w zakresie wskazywanych motywów </a:t>
            </a:r>
            <a:r>
              <a:rPr lang="pl-PL" b="1" dirty="0" smtClean="0">
                <a:solidFill>
                  <a:srgbClr val="301702"/>
                </a:solidFill>
              </a:rPr>
              <a:t/>
            </a:r>
            <a:br>
              <a:rPr lang="pl-PL" b="1" dirty="0" smtClean="0">
                <a:solidFill>
                  <a:srgbClr val="301702"/>
                </a:solidFill>
              </a:rPr>
            </a:br>
            <a:r>
              <a:rPr lang="pl-PL" b="1" dirty="0" smtClean="0">
                <a:solidFill>
                  <a:srgbClr val="301702"/>
                </a:solidFill>
              </a:rPr>
              <a:t>do </a:t>
            </a:r>
            <a:r>
              <a:rPr lang="pl-PL" b="1" dirty="0">
                <a:solidFill>
                  <a:srgbClr val="301702"/>
                </a:solidFill>
              </a:rPr>
              <a:t>podejmowania pracy zawodowej </a:t>
            </a:r>
            <a:r>
              <a:rPr lang="pl-PL" b="1" dirty="0" smtClean="0">
                <a:solidFill>
                  <a:srgbClr val="301702"/>
                </a:solidFill>
              </a:rPr>
              <a:t>osób niepełnosprawnych </a:t>
            </a:r>
            <a:r>
              <a:rPr lang="pl-PL" b="1" dirty="0">
                <a:solidFill>
                  <a:srgbClr val="301702"/>
                </a:solidFill>
              </a:rPr>
              <a:t>z różnych kategorii wiekowych – według ankiety własnej (p&lt;0,05)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0" y="5980057"/>
            <a:ext cx="9123432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r"/>
            <a:r>
              <a:rPr lang="pl-PL" sz="1200" i="1" dirty="0" smtClean="0"/>
              <a:t>Źródło: Program wieloletni „Poprawa bezpieczeństwa i warunków pracy” projekt pn. „</a:t>
            </a:r>
            <a:r>
              <a:rPr lang="pl-PL" sz="1200" dirty="0" smtClean="0"/>
              <a:t>Badania </a:t>
            </a:r>
            <a:r>
              <a:rPr lang="pl-PL" sz="1200" dirty="0"/>
              <a:t>dotyczące psychospołecznych uwarunkowań motywacji do podejmowania pracy zawodowej przez osoby niepełnosprawne w </a:t>
            </a:r>
            <a:r>
              <a:rPr lang="pl-PL" sz="1200" dirty="0" smtClean="0"/>
              <a:t>Polsce”</a:t>
            </a:r>
            <a:r>
              <a:rPr lang="pl-PL" sz="1200" i="1" dirty="0" smtClean="0"/>
              <a:t>  Karolina Cyprysik-Pawłowska, CIOP-PIB</a:t>
            </a:r>
          </a:p>
        </p:txBody>
      </p:sp>
    </p:spTree>
    <p:extLst>
      <p:ext uri="{BB962C8B-B14F-4D97-AF65-F5344CB8AC3E}">
        <p14:creationId xmlns:p14="http://schemas.microsoft.com/office/powerpoint/2010/main" val="31256697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8012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pl-PL" sz="3200" b="1" dirty="0" smtClean="0">
                <a:solidFill>
                  <a:srgbClr val="301702"/>
                </a:solidFill>
              </a:rPr>
              <a:t>Działania dla podejmowania aktywności zawodowej </a:t>
            </a:r>
            <a:br>
              <a:rPr lang="pl-PL" sz="3200" b="1" dirty="0" smtClean="0">
                <a:solidFill>
                  <a:srgbClr val="301702"/>
                </a:solidFill>
              </a:rPr>
            </a:br>
            <a:r>
              <a:rPr lang="pl-PL" sz="3200" b="1" dirty="0" smtClean="0">
                <a:solidFill>
                  <a:srgbClr val="301702"/>
                </a:solidFill>
              </a:rPr>
              <a:t>wg kobiet niepełnosprawnych</a:t>
            </a:r>
            <a:endParaRPr lang="pl-PL" sz="3200" b="1" dirty="0">
              <a:solidFill>
                <a:srgbClr val="301702"/>
              </a:solidFill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6743466"/>
              </p:ext>
            </p:extLst>
          </p:nvPr>
        </p:nvGraphicFramePr>
        <p:xfrm>
          <a:off x="395536" y="2420888"/>
          <a:ext cx="8229600" cy="2651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6144"/>
                <a:gridCol w="693345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/>
                        <a:t>1.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/>
                      <a:r>
                        <a:rPr lang="pl-PL" sz="2400" b="1" dirty="0" smtClean="0"/>
                        <a:t>Większa ilość ofert pacy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/>
                        <a:t>2.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/>
                      <a:r>
                        <a:rPr lang="pl-PL" sz="2400" b="1" dirty="0" smtClean="0"/>
                        <a:t>Przystosowanie miejsca pracy do potrzeb osoby niepełnosprawnej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/>
                        <a:t>3.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/>
                      <a:r>
                        <a:rPr lang="pl-PL" sz="2400" b="1" dirty="0" smtClean="0"/>
                        <a:t>Podnoszenie poziomu wykształcenia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/>
                        <a:t>4.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/>
                      <a:r>
                        <a:rPr lang="pl-PL" sz="2400" b="1" dirty="0" smtClean="0"/>
                        <a:t>Dobre</a:t>
                      </a:r>
                      <a:r>
                        <a:rPr lang="pl-PL" sz="2400" b="1" baseline="0" dirty="0" smtClean="0"/>
                        <a:t> warunki pracy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/>
                        <a:t>5.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/>
                      <a:r>
                        <a:rPr lang="pl-PL" sz="2400" b="1" dirty="0" smtClean="0"/>
                        <a:t>Dobre stosunki międzyludzkie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0" y="5980057"/>
            <a:ext cx="9123432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r"/>
            <a:r>
              <a:rPr lang="pl-PL" sz="1200" i="1" dirty="0" smtClean="0"/>
              <a:t>Źródło: Program wieloletni „Poprawa bezpieczeństwa i warunków pracy” projekt pn. „</a:t>
            </a:r>
            <a:r>
              <a:rPr lang="pl-PL" sz="1200" dirty="0"/>
              <a:t>Opracowanie programu motywacji dla kobiet niepełnosprawnych celem podniesienia ich aktywności </a:t>
            </a:r>
            <a:r>
              <a:rPr lang="pl-PL" sz="1200" dirty="0" smtClean="0"/>
              <a:t>zawodowej”</a:t>
            </a:r>
            <a:r>
              <a:rPr lang="pl-PL" sz="1200" i="1" dirty="0" smtClean="0"/>
              <a:t>  Karolina Cyprysik-Pawłowska, CIOP-PIB</a:t>
            </a:r>
          </a:p>
        </p:txBody>
      </p:sp>
    </p:spTree>
    <p:extLst>
      <p:ext uri="{BB962C8B-B14F-4D97-AF65-F5344CB8AC3E}">
        <p14:creationId xmlns:p14="http://schemas.microsoft.com/office/powerpoint/2010/main" val="17414715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108012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pl-PL" sz="3200" b="1" dirty="0" smtClean="0">
                <a:solidFill>
                  <a:srgbClr val="301702"/>
                </a:solidFill>
              </a:rPr>
              <a:t>Przyczyny ograniczające aktywność zawodową </a:t>
            </a:r>
            <a:br>
              <a:rPr lang="pl-PL" sz="3200" b="1" dirty="0" smtClean="0">
                <a:solidFill>
                  <a:srgbClr val="301702"/>
                </a:solidFill>
              </a:rPr>
            </a:br>
            <a:r>
              <a:rPr lang="pl-PL" sz="3200" b="1" dirty="0" smtClean="0">
                <a:solidFill>
                  <a:srgbClr val="301702"/>
                </a:solidFill>
              </a:rPr>
              <a:t>wg kobiet niepełnosprawnych</a:t>
            </a:r>
            <a:endParaRPr lang="pl-PL" sz="3200" b="1" dirty="0">
              <a:solidFill>
                <a:srgbClr val="301702"/>
              </a:solidFill>
            </a:endParaRP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8067396"/>
              </p:ext>
            </p:extLst>
          </p:nvPr>
        </p:nvGraphicFramePr>
        <p:xfrm>
          <a:off x="395536" y="2420888"/>
          <a:ext cx="8229600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6144"/>
                <a:gridCol w="693345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/>
                        <a:t>1.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/>
                      <a:r>
                        <a:rPr lang="pl-PL" sz="2400" b="1" dirty="0" smtClean="0"/>
                        <a:t>Obawa przed utratą świadczeń socjalnych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/>
                        <a:t>2.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/>
                      <a:r>
                        <a:rPr lang="pl-PL" sz="2400" b="1" dirty="0" smtClean="0"/>
                        <a:t>Zbyt duże ograniczenia wynikające </a:t>
                      </a:r>
                      <a:br>
                        <a:rPr lang="pl-PL" sz="2400" b="1" dirty="0" smtClean="0"/>
                      </a:br>
                      <a:r>
                        <a:rPr lang="pl-PL" sz="2400" b="1" dirty="0" smtClean="0"/>
                        <a:t>z niepełnosprawności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/>
                        <a:t>3.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/>
                      <a:r>
                        <a:rPr lang="pl-PL" sz="2400" b="1" dirty="0" smtClean="0"/>
                        <a:t>Obawa przed kontaktami z innymi ludźmi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/>
                        <a:t>4.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/>
                      <a:r>
                        <a:rPr lang="pl-PL" sz="2400" b="1" dirty="0" smtClean="0"/>
                        <a:t>Brak miejsc pracy dostosowanych do potrzeb </a:t>
                      </a:r>
                      <a:r>
                        <a:rPr lang="pl-PL" sz="2400" b="1" dirty="0" err="1" smtClean="0"/>
                        <a:t>osob</a:t>
                      </a:r>
                      <a:r>
                        <a:rPr lang="pl-PL" sz="2400" b="1" dirty="0" smtClean="0"/>
                        <a:t> niepełnosprawnych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400" b="1" dirty="0" smtClean="0"/>
                        <a:t>5.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0"/>
                      <a:r>
                        <a:rPr lang="pl-PL" sz="2400" b="1" dirty="0" smtClean="0"/>
                        <a:t>Obawa przed konkurencją na rynku pracy</a:t>
                      </a:r>
                      <a:endParaRPr lang="pl-PL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pole tekstowe 4"/>
          <p:cNvSpPr txBox="1"/>
          <p:nvPr/>
        </p:nvSpPr>
        <p:spPr>
          <a:xfrm>
            <a:off x="0" y="5980057"/>
            <a:ext cx="9123432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r"/>
            <a:r>
              <a:rPr lang="pl-PL" sz="1200" i="1" dirty="0" smtClean="0"/>
              <a:t>Źródło: Program wieloletni „Poprawa bezpieczeństwa i warunków pracy” projekt pn. „</a:t>
            </a:r>
            <a:r>
              <a:rPr lang="pl-PL" sz="1200" dirty="0"/>
              <a:t>Opracowanie programu motywacji dla kobiet niepełnosprawnych celem podniesienia ich aktywności </a:t>
            </a:r>
            <a:r>
              <a:rPr lang="pl-PL" sz="1200" dirty="0" smtClean="0"/>
              <a:t>zawodowej”</a:t>
            </a:r>
            <a:r>
              <a:rPr lang="pl-PL" sz="1200" i="1" dirty="0" smtClean="0"/>
              <a:t>  Karolina Cyprysik-Pawłowska, CIOP-PIB</a:t>
            </a:r>
          </a:p>
        </p:txBody>
      </p:sp>
    </p:spTree>
    <p:extLst>
      <p:ext uri="{BB962C8B-B14F-4D97-AF65-F5344CB8AC3E}">
        <p14:creationId xmlns:p14="http://schemas.microsoft.com/office/powerpoint/2010/main" val="9430196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>
            <p:extLst>
              <p:ext uri="{D42A27DB-BD31-4B8C-83A1-F6EECF244321}">
                <p14:modId xmlns:p14="http://schemas.microsoft.com/office/powerpoint/2010/main" val="2402904547"/>
              </p:ext>
            </p:extLst>
          </p:nvPr>
        </p:nvGraphicFramePr>
        <p:xfrm>
          <a:off x="359532" y="1097742"/>
          <a:ext cx="8424936" cy="4905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ole tekstowe 2"/>
          <p:cNvSpPr txBox="1"/>
          <p:nvPr/>
        </p:nvSpPr>
        <p:spPr>
          <a:xfrm>
            <a:off x="0" y="143635"/>
            <a:ext cx="9144000" cy="954107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/>
            <a:r>
              <a:rPr lang="pl-PL" sz="2800" b="1" dirty="0" smtClean="0">
                <a:solidFill>
                  <a:srgbClr val="301702"/>
                </a:solidFill>
              </a:rPr>
              <a:t>Skala wartości cenionych przez kobiety niepełnosprawne (N=250)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0" y="5980057"/>
            <a:ext cx="9123432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algn="r"/>
            <a:r>
              <a:rPr lang="pl-PL" sz="1200" i="1" dirty="0" smtClean="0"/>
              <a:t>Źródło: Program wieloletni „Poprawa bezpieczeństwa i warunków pracy” projekt pn. „</a:t>
            </a:r>
            <a:r>
              <a:rPr lang="pl-PL" sz="1200" dirty="0"/>
              <a:t>Opracowanie programu motywacji dla kobiet niepełnosprawnych celem podniesienia ich aktywności </a:t>
            </a:r>
            <a:r>
              <a:rPr lang="pl-PL" sz="1200" dirty="0" smtClean="0"/>
              <a:t>zawodowej”</a:t>
            </a:r>
            <a:r>
              <a:rPr lang="pl-PL" sz="1200" i="1" dirty="0" smtClean="0"/>
              <a:t>  Karolina Cyprysik-Pawłowska, CIOP-PIB</a:t>
            </a:r>
          </a:p>
        </p:txBody>
      </p:sp>
    </p:spTree>
    <p:extLst>
      <p:ext uri="{BB962C8B-B14F-4D97-AF65-F5344CB8AC3E}">
        <p14:creationId xmlns:p14="http://schemas.microsoft.com/office/powerpoint/2010/main" val="24977126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AutoShape 9"/>
          <p:cNvSpPr>
            <a:spLocks noChangeArrowheads="1"/>
          </p:cNvSpPr>
          <p:nvPr/>
        </p:nvSpPr>
        <p:spPr bwMode="auto">
          <a:xfrm>
            <a:off x="468313" y="1844576"/>
            <a:ext cx="3887787" cy="4319588"/>
          </a:xfrm>
          <a:prstGeom prst="roundRect">
            <a:avLst>
              <a:gd name="adj" fmla="val 16667"/>
            </a:avLst>
          </a:prstGeom>
          <a:solidFill>
            <a:srgbClr val="91B1D7"/>
          </a:solidFill>
          <a:ln w="9525">
            <a:round/>
            <a:headEnd/>
            <a:tailEnd/>
          </a:ln>
          <a:scene3d>
            <a:camera prst="legacyPerspectiveTop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marL="179388" indent="-179388">
              <a:buClr>
                <a:srgbClr val="FF0000"/>
              </a:buClr>
              <a:buSzPct val="140000"/>
              <a:buFontTx/>
              <a:buChar char="•"/>
            </a:pPr>
            <a:r>
              <a:rPr lang="pl-PL" dirty="0">
                <a:solidFill>
                  <a:srgbClr val="002060"/>
                </a:solidFill>
              </a:rPr>
              <a:t>obecna zdolność do pracy w </a:t>
            </a:r>
          </a:p>
          <a:p>
            <a:pPr marL="179388" indent="-179388">
              <a:buClr>
                <a:srgbClr val="FF0000"/>
              </a:buClr>
              <a:buSzPct val="140000"/>
            </a:pPr>
            <a:r>
              <a:rPr lang="pl-PL" dirty="0">
                <a:solidFill>
                  <a:srgbClr val="002060"/>
                </a:solidFill>
              </a:rPr>
              <a:t>	porównaniu z najlepszą w życiu</a:t>
            </a:r>
          </a:p>
          <a:p>
            <a:pPr marL="179388" indent="-179388">
              <a:buClr>
                <a:srgbClr val="FF0000"/>
              </a:buClr>
              <a:buSzPct val="140000"/>
              <a:buFontTx/>
              <a:buChar char="•"/>
            </a:pPr>
            <a:r>
              <a:rPr lang="pl-PL" dirty="0">
                <a:solidFill>
                  <a:srgbClr val="002060"/>
                </a:solidFill>
              </a:rPr>
              <a:t>zdolność do pracy w stosunku </a:t>
            </a:r>
          </a:p>
          <a:p>
            <a:pPr marL="179388" indent="-179388">
              <a:buClr>
                <a:srgbClr val="FF0000"/>
              </a:buClr>
              <a:buSzPct val="140000"/>
            </a:pPr>
            <a:r>
              <a:rPr lang="pl-PL" dirty="0">
                <a:solidFill>
                  <a:srgbClr val="002060"/>
                </a:solidFill>
              </a:rPr>
              <a:t>	do wymagań wykonywanego </a:t>
            </a:r>
          </a:p>
          <a:p>
            <a:pPr marL="179388" indent="-179388">
              <a:buClr>
                <a:srgbClr val="FF0000"/>
              </a:buClr>
              <a:buSzPct val="140000"/>
            </a:pPr>
            <a:r>
              <a:rPr lang="pl-PL" dirty="0">
                <a:solidFill>
                  <a:srgbClr val="002060"/>
                </a:solidFill>
              </a:rPr>
              <a:t>	zawodu</a:t>
            </a:r>
          </a:p>
          <a:p>
            <a:pPr marL="179388" indent="-179388">
              <a:buClr>
                <a:srgbClr val="FF0000"/>
              </a:buClr>
              <a:buSzPct val="140000"/>
              <a:buFontTx/>
              <a:buChar char="•"/>
            </a:pPr>
            <a:r>
              <a:rPr lang="pl-PL" dirty="0">
                <a:solidFill>
                  <a:srgbClr val="002060"/>
                </a:solidFill>
              </a:rPr>
              <a:t>szacowanie upośledzenia </a:t>
            </a:r>
          </a:p>
          <a:p>
            <a:pPr marL="179388" indent="-179388">
              <a:buClr>
                <a:srgbClr val="FF0000"/>
              </a:buClr>
              <a:buSzPct val="140000"/>
            </a:pPr>
            <a:r>
              <a:rPr lang="pl-PL" dirty="0">
                <a:solidFill>
                  <a:srgbClr val="002060"/>
                </a:solidFill>
              </a:rPr>
              <a:t>	zdolności do pracy z powodu</a:t>
            </a:r>
          </a:p>
          <a:p>
            <a:pPr marL="179388" indent="-179388">
              <a:buClr>
                <a:srgbClr val="FF0000"/>
              </a:buClr>
              <a:buSzPct val="140000"/>
            </a:pPr>
            <a:r>
              <a:rPr lang="pl-PL" dirty="0">
                <a:solidFill>
                  <a:srgbClr val="002060"/>
                </a:solidFill>
              </a:rPr>
              <a:t>	schorzeń</a:t>
            </a:r>
          </a:p>
          <a:p>
            <a:pPr marL="179388" indent="-179388">
              <a:buClr>
                <a:srgbClr val="FF0000"/>
              </a:buClr>
              <a:buSzPct val="140000"/>
              <a:buFontTx/>
              <a:buChar char="•"/>
            </a:pPr>
            <a:r>
              <a:rPr lang="pl-PL" dirty="0">
                <a:solidFill>
                  <a:srgbClr val="002060"/>
                </a:solidFill>
              </a:rPr>
              <a:t>własna prognoza dotycząca </a:t>
            </a:r>
          </a:p>
          <a:p>
            <a:pPr marL="179388" indent="-179388">
              <a:buClr>
                <a:srgbClr val="FF0000"/>
              </a:buClr>
              <a:buSzPct val="140000"/>
            </a:pPr>
            <a:r>
              <a:rPr lang="pl-PL" dirty="0">
                <a:solidFill>
                  <a:srgbClr val="002060"/>
                </a:solidFill>
              </a:rPr>
              <a:t>	zdolności do wykonywania pracy</a:t>
            </a:r>
          </a:p>
          <a:p>
            <a:pPr marL="179388" indent="-179388">
              <a:buClr>
                <a:srgbClr val="FF0000"/>
              </a:buClr>
              <a:buSzPct val="140000"/>
            </a:pPr>
            <a:r>
              <a:rPr lang="pl-PL" dirty="0">
                <a:solidFill>
                  <a:srgbClr val="002060"/>
                </a:solidFill>
              </a:rPr>
              <a:t>	w ciągu najbliższych 2 lat</a:t>
            </a:r>
          </a:p>
          <a:p>
            <a:pPr marL="179388" indent="-179388">
              <a:buClr>
                <a:srgbClr val="FF0000"/>
              </a:buClr>
              <a:buSzPct val="140000"/>
              <a:buFontTx/>
              <a:buChar char="•"/>
            </a:pPr>
            <a:r>
              <a:rPr lang="pl-PL" dirty="0">
                <a:solidFill>
                  <a:srgbClr val="002060"/>
                </a:solidFill>
              </a:rPr>
              <a:t>zasoby psychiczne (zadowolenie</a:t>
            </a:r>
          </a:p>
          <a:p>
            <a:pPr marL="179388" indent="-179388">
              <a:buClr>
                <a:srgbClr val="FF0000"/>
              </a:buClr>
              <a:buSzPct val="140000"/>
            </a:pPr>
            <a:r>
              <a:rPr lang="pl-PL" dirty="0">
                <a:solidFill>
                  <a:srgbClr val="002060"/>
                </a:solidFill>
              </a:rPr>
              <a:t>	z pracy, optymizm, </a:t>
            </a:r>
          </a:p>
          <a:p>
            <a:pPr marL="179388" indent="-179388">
              <a:buClr>
                <a:srgbClr val="FF0000"/>
              </a:buClr>
              <a:buSzPct val="140000"/>
            </a:pPr>
            <a:r>
              <a:rPr lang="pl-PL" dirty="0">
                <a:solidFill>
                  <a:srgbClr val="002060"/>
                </a:solidFill>
              </a:rPr>
              <a:t>	aktywność/żwawość)</a:t>
            </a:r>
          </a:p>
        </p:txBody>
      </p:sp>
      <p:sp>
        <p:nvSpPr>
          <p:cNvPr id="3076" name="AutoShape 10"/>
          <p:cNvSpPr>
            <a:spLocks noChangeArrowheads="1"/>
          </p:cNvSpPr>
          <p:nvPr/>
        </p:nvSpPr>
        <p:spPr bwMode="auto">
          <a:xfrm>
            <a:off x="4787900" y="1844576"/>
            <a:ext cx="3887788" cy="4319588"/>
          </a:xfrm>
          <a:prstGeom prst="roundRect">
            <a:avLst>
              <a:gd name="adj" fmla="val 16667"/>
            </a:avLst>
          </a:prstGeom>
          <a:solidFill>
            <a:srgbClr val="91B1D7"/>
          </a:solidFill>
          <a:ln w="9525">
            <a:round/>
            <a:headEnd/>
            <a:tailEnd/>
          </a:ln>
          <a:scene3d>
            <a:camera prst="legacyPerspectiveTop"/>
            <a:lightRig rig="legacyFlat1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marL="179388" indent="-179388">
              <a:buClr>
                <a:srgbClr val="FF0000"/>
              </a:buClr>
              <a:buSzPct val="140000"/>
              <a:buFontTx/>
              <a:buChar char="•"/>
            </a:pPr>
            <a:endParaRPr lang="pl-PL">
              <a:solidFill>
                <a:srgbClr val="002060"/>
              </a:solidFill>
            </a:endParaRPr>
          </a:p>
          <a:p>
            <a:pPr marL="179388" indent="-179388">
              <a:buClr>
                <a:srgbClr val="FF0000"/>
              </a:buClr>
              <a:buSzPct val="140000"/>
              <a:buFontTx/>
              <a:buChar char="•"/>
            </a:pPr>
            <a:endParaRPr lang="pl-PL">
              <a:solidFill>
                <a:srgbClr val="002060"/>
              </a:solidFill>
            </a:endParaRPr>
          </a:p>
          <a:p>
            <a:pPr marL="179388" indent="-179388">
              <a:buClr>
                <a:srgbClr val="FF0000"/>
              </a:buClr>
              <a:buSzPct val="140000"/>
              <a:buFontTx/>
              <a:buChar char="•"/>
            </a:pPr>
            <a:r>
              <a:rPr lang="pl-PL">
                <a:solidFill>
                  <a:srgbClr val="002060"/>
                </a:solidFill>
              </a:rPr>
              <a:t>liczba obecnych schorzeń </a:t>
            </a:r>
          </a:p>
          <a:p>
            <a:pPr marL="179388" indent="-179388">
              <a:buClr>
                <a:srgbClr val="FF0000"/>
              </a:buClr>
              <a:buSzPct val="140000"/>
            </a:pPr>
            <a:r>
              <a:rPr lang="pl-PL">
                <a:solidFill>
                  <a:srgbClr val="002060"/>
                </a:solidFill>
              </a:rPr>
              <a:t> 	rozpoznanych przez lekarza</a:t>
            </a:r>
          </a:p>
          <a:p>
            <a:pPr marL="179388" indent="-179388">
              <a:buClr>
                <a:srgbClr val="FF0000"/>
              </a:buClr>
              <a:buSzPct val="140000"/>
            </a:pPr>
            <a:endParaRPr lang="pl-PL">
              <a:solidFill>
                <a:srgbClr val="002060"/>
              </a:solidFill>
            </a:endParaRPr>
          </a:p>
          <a:p>
            <a:pPr marL="179388" indent="-179388">
              <a:buClr>
                <a:srgbClr val="FF0000"/>
              </a:buClr>
              <a:buSzPct val="140000"/>
              <a:buFontTx/>
              <a:buChar char="•"/>
            </a:pPr>
            <a:r>
              <a:rPr lang="pl-PL">
                <a:solidFill>
                  <a:srgbClr val="002060"/>
                </a:solidFill>
              </a:rPr>
              <a:t>zwolnienia chorobowe w ciągu</a:t>
            </a:r>
          </a:p>
          <a:p>
            <a:pPr marL="179388" indent="-179388">
              <a:buClr>
                <a:srgbClr val="FF0000"/>
              </a:buClr>
              <a:buSzPct val="140000"/>
            </a:pPr>
            <a:r>
              <a:rPr lang="pl-PL">
                <a:solidFill>
                  <a:srgbClr val="002060"/>
                </a:solidFill>
              </a:rPr>
              <a:t>	ostatnich 12 miesięcy</a:t>
            </a:r>
          </a:p>
          <a:p>
            <a:pPr marL="179388" indent="-179388">
              <a:buClr>
                <a:srgbClr val="FF0000"/>
              </a:buClr>
              <a:buSzPct val="140000"/>
            </a:pPr>
            <a:endParaRPr lang="pl-PL">
              <a:solidFill>
                <a:srgbClr val="002060"/>
              </a:solidFill>
            </a:endParaRPr>
          </a:p>
          <a:p>
            <a:pPr marL="179388" indent="-179388">
              <a:buClr>
                <a:srgbClr val="FF0000"/>
              </a:buClr>
              <a:buSzPct val="140000"/>
              <a:buFontTx/>
              <a:buChar char="•"/>
            </a:pPr>
            <a:endParaRPr lang="pl-PL">
              <a:solidFill>
                <a:srgbClr val="002060"/>
              </a:solidFill>
            </a:endParaRPr>
          </a:p>
          <a:p>
            <a:pPr marL="179388" indent="-179388"/>
            <a:endParaRPr lang="pl-PL">
              <a:solidFill>
                <a:srgbClr val="002060"/>
              </a:solidFill>
            </a:endParaRPr>
          </a:p>
          <a:p>
            <a:pPr marL="179388" indent="-179388"/>
            <a:endParaRPr lang="pl-PL">
              <a:solidFill>
                <a:srgbClr val="002060"/>
              </a:solidFill>
            </a:endParaRPr>
          </a:p>
          <a:p>
            <a:pPr marL="179388" indent="-179388"/>
            <a:endParaRPr lang="pl-PL">
              <a:solidFill>
                <a:srgbClr val="002060"/>
              </a:solidFill>
            </a:endParaRPr>
          </a:p>
          <a:p>
            <a:pPr marL="179388" indent="-179388"/>
            <a:endParaRPr lang="pl-PL">
              <a:solidFill>
                <a:srgbClr val="002060"/>
              </a:solidFill>
            </a:endParaRPr>
          </a:p>
          <a:p>
            <a:pPr marL="179388" indent="-179388"/>
            <a:endParaRPr lang="pl-PL">
              <a:solidFill>
                <a:srgbClr val="002060"/>
              </a:solidFill>
            </a:endParaRPr>
          </a:p>
          <a:p>
            <a:pPr marL="179388" indent="-179388"/>
            <a:endParaRPr lang="pl-PL">
              <a:solidFill>
                <a:srgbClr val="002060"/>
              </a:solidFill>
            </a:endParaRPr>
          </a:p>
          <a:p>
            <a:pPr marL="179388" indent="-179388"/>
            <a:endParaRPr lang="pl-PL">
              <a:solidFill>
                <a:srgbClr val="002060"/>
              </a:solidFill>
            </a:endParaRPr>
          </a:p>
          <a:p>
            <a:pPr marL="179388" indent="-179388"/>
            <a:endParaRPr lang="pl-PL">
              <a:solidFill>
                <a:srgbClr val="002060"/>
              </a:solidFill>
            </a:endParaRPr>
          </a:p>
          <a:p>
            <a:pPr marL="179388" indent="-179388"/>
            <a:endParaRPr lang="pl-PL">
              <a:solidFill>
                <a:srgbClr val="002060"/>
              </a:solidFill>
            </a:endParaRPr>
          </a:p>
        </p:txBody>
      </p:sp>
      <p:sp>
        <p:nvSpPr>
          <p:cNvPr id="3077" name="Text Box 11"/>
          <p:cNvSpPr txBox="1">
            <a:spLocks noChangeArrowheads="1"/>
          </p:cNvSpPr>
          <p:nvPr/>
        </p:nvSpPr>
        <p:spPr bwMode="auto">
          <a:xfrm>
            <a:off x="1403350" y="1412776"/>
            <a:ext cx="16594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l-PL" b="1" dirty="0" smtClean="0">
                <a:solidFill>
                  <a:srgbClr val="000066"/>
                </a:solidFill>
              </a:rPr>
              <a:t>Subiektywne </a:t>
            </a:r>
            <a:endParaRPr lang="pl-PL" b="1" dirty="0">
              <a:solidFill>
                <a:srgbClr val="000066"/>
              </a:solidFill>
            </a:endParaRPr>
          </a:p>
        </p:txBody>
      </p:sp>
      <p:sp>
        <p:nvSpPr>
          <p:cNvPr id="3078" name="Text Box 12"/>
          <p:cNvSpPr txBox="1">
            <a:spLocks noChangeArrowheads="1"/>
          </p:cNvSpPr>
          <p:nvPr/>
        </p:nvSpPr>
        <p:spPr bwMode="auto">
          <a:xfrm>
            <a:off x="5934075" y="1412776"/>
            <a:ext cx="14798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l-PL" b="1" dirty="0" smtClean="0">
                <a:solidFill>
                  <a:srgbClr val="000066"/>
                </a:solidFill>
              </a:rPr>
              <a:t>Obiektywne</a:t>
            </a:r>
            <a:endParaRPr lang="pl-PL" b="1" dirty="0">
              <a:solidFill>
                <a:srgbClr val="000066"/>
              </a:solidFill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0" y="116632"/>
            <a:ext cx="9144000" cy="584775"/>
          </a:xfrm>
          <a:prstGeom prst="rect">
            <a:avLst/>
          </a:prstGeom>
          <a:solidFill>
            <a:srgbClr val="FFC000"/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 smtClean="0">
                <a:solidFill>
                  <a:srgbClr val="301702"/>
                </a:solidFill>
              </a:rPr>
              <a:t>Wskaźnik zdolności do pracy (WAI)</a:t>
            </a:r>
            <a:endParaRPr lang="pl-PL" sz="3200" b="1" dirty="0">
              <a:solidFill>
                <a:srgbClr val="301702"/>
              </a:solidFill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3635896" y="951111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002060"/>
                </a:solidFill>
              </a:rPr>
              <a:t>Parametry</a:t>
            </a:r>
            <a:endParaRPr lang="pl-PL" sz="2400" b="1" dirty="0">
              <a:solidFill>
                <a:srgbClr val="002060"/>
              </a:solidFill>
            </a:endParaRPr>
          </a:p>
        </p:txBody>
      </p:sp>
      <p:cxnSp>
        <p:nvCxnSpPr>
          <p:cNvPr id="5" name="Łącznik prosty ze strzałką 4"/>
          <p:cNvCxnSpPr/>
          <p:nvPr/>
        </p:nvCxnSpPr>
        <p:spPr>
          <a:xfrm flipH="1">
            <a:off x="2915816" y="1268760"/>
            <a:ext cx="864096" cy="216024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ze strzałką 11"/>
          <p:cNvCxnSpPr/>
          <p:nvPr/>
        </p:nvCxnSpPr>
        <p:spPr>
          <a:xfrm>
            <a:off x="5220072" y="1268760"/>
            <a:ext cx="792088" cy="216024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641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8" y="-27384"/>
            <a:ext cx="8772525" cy="620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pole tekstowe 3"/>
          <p:cNvSpPr txBox="1"/>
          <p:nvPr/>
        </p:nvSpPr>
        <p:spPr>
          <a:xfrm>
            <a:off x="2464770" y="6165304"/>
            <a:ext cx="6643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i="1" dirty="0" smtClean="0"/>
              <a:t>Wg </a:t>
            </a:r>
            <a:r>
              <a:rPr lang="pl-PL" sz="1400" i="1" dirty="0" err="1" smtClean="0"/>
              <a:t>Finnish</a:t>
            </a:r>
            <a:r>
              <a:rPr lang="pl-PL" sz="1400" i="1" dirty="0" smtClean="0"/>
              <a:t> </a:t>
            </a:r>
            <a:r>
              <a:rPr lang="pl-PL" sz="1400" i="1" dirty="0" err="1" smtClean="0"/>
              <a:t>Institute</a:t>
            </a:r>
            <a:r>
              <a:rPr lang="pl-PL" sz="1400" i="1" dirty="0" smtClean="0"/>
              <a:t> of </a:t>
            </a:r>
            <a:r>
              <a:rPr lang="pl-PL" sz="1400" i="1" dirty="0" err="1" smtClean="0"/>
              <a:t>Occupational</a:t>
            </a:r>
            <a:r>
              <a:rPr lang="pl-PL" sz="1400" i="1" dirty="0" smtClean="0"/>
              <a:t> Health, 2010</a:t>
            </a:r>
            <a:endParaRPr lang="pl-PL" sz="1400" i="1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7561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0" y="116632"/>
            <a:ext cx="9144000" cy="839016"/>
          </a:xfrm>
          <a:solidFill>
            <a:srgbClr val="FFC000"/>
          </a:solidFill>
          <a:ln w="28575">
            <a:noFill/>
          </a:ln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l-PL" sz="2400" b="1" dirty="0" smtClean="0">
                <a:solidFill>
                  <a:srgbClr val="301702"/>
                </a:solidFill>
              </a:rPr>
              <a:t>Zdolność do pracy według prof. J. </a:t>
            </a:r>
            <a:r>
              <a:rPr lang="pl-PL" sz="2400" b="1" dirty="0" err="1" smtClean="0">
                <a:solidFill>
                  <a:srgbClr val="301702"/>
                </a:solidFill>
              </a:rPr>
              <a:t>Ilmarinen’a</a:t>
            </a:r>
            <a:r>
              <a:rPr lang="pl-PL" sz="2400" b="1" dirty="0" smtClean="0">
                <a:solidFill>
                  <a:srgbClr val="301702"/>
                </a:solidFill>
              </a:rPr>
              <a:t> (FIOH)</a:t>
            </a:r>
          </a:p>
          <a:p>
            <a:pPr>
              <a:spcBef>
                <a:spcPts val="0"/>
              </a:spcBef>
            </a:pPr>
            <a:r>
              <a:rPr lang="pl-PL" sz="2400" b="1" dirty="0" smtClean="0">
                <a:solidFill>
                  <a:srgbClr val="301702"/>
                </a:solidFill>
              </a:rPr>
              <a:t>(zmodyfikowana przez  dr </a:t>
            </a:r>
            <a:r>
              <a:rPr lang="pl-PL" sz="2400" b="1" dirty="0" err="1" smtClean="0">
                <a:solidFill>
                  <a:srgbClr val="301702"/>
                </a:solidFill>
              </a:rPr>
              <a:t>Richenhagen</a:t>
            </a:r>
            <a:r>
              <a:rPr lang="pl-PL" sz="2400" b="1" dirty="0" smtClean="0">
                <a:solidFill>
                  <a:srgbClr val="301702"/>
                </a:solidFill>
              </a:rPr>
              <a:t>)</a:t>
            </a:r>
            <a:endParaRPr lang="pl-PL" sz="2400" b="1" dirty="0">
              <a:solidFill>
                <a:srgbClr val="301702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786050" y="6145872"/>
            <a:ext cx="6357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1400" i="1" dirty="0" smtClean="0">
                <a:solidFill>
                  <a:srgbClr val="002060"/>
                </a:solidFill>
              </a:rPr>
              <a:t>J. </a:t>
            </a:r>
            <a:r>
              <a:rPr lang="pl-PL" sz="1400" i="1" dirty="0" err="1" smtClean="0">
                <a:solidFill>
                  <a:srgbClr val="002060"/>
                </a:solidFill>
              </a:rPr>
              <a:t>Ilmarinen</a:t>
            </a:r>
            <a:r>
              <a:rPr lang="pl-PL" sz="1400" i="1" dirty="0" smtClean="0">
                <a:solidFill>
                  <a:srgbClr val="002060"/>
                </a:solidFill>
              </a:rPr>
              <a:t>, </a:t>
            </a:r>
            <a:r>
              <a:rPr lang="pl-PL" sz="1400" i="1" dirty="0" err="1" smtClean="0">
                <a:solidFill>
                  <a:srgbClr val="002060"/>
                </a:solidFill>
              </a:rPr>
              <a:t>Generationenmanagement</a:t>
            </a:r>
            <a:r>
              <a:rPr lang="pl-PL" sz="1400" i="1" dirty="0" smtClean="0">
                <a:solidFill>
                  <a:srgbClr val="002060"/>
                </a:solidFill>
              </a:rPr>
              <a:t>, 28.05.2008</a:t>
            </a:r>
            <a:endParaRPr lang="pl-PL" sz="1400" i="1" dirty="0">
              <a:solidFill>
                <a:srgbClr val="002060"/>
              </a:solidFill>
            </a:endParaRPr>
          </a:p>
        </p:txBody>
      </p:sp>
      <p:grpSp>
        <p:nvGrpSpPr>
          <p:cNvPr id="7" name="Grupa 6"/>
          <p:cNvGrpSpPr/>
          <p:nvPr/>
        </p:nvGrpSpPr>
        <p:grpSpPr>
          <a:xfrm>
            <a:off x="642910" y="980728"/>
            <a:ext cx="8115300" cy="5114925"/>
            <a:chOff x="642910" y="1214422"/>
            <a:chExt cx="8115300" cy="511492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42910" y="1214422"/>
              <a:ext cx="8115300" cy="511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" name="pole tekstowe 2"/>
            <p:cNvSpPr txBox="1"/>
            <p:nvPr/>
          </p:nvSpPr>
          <p:spPr>
            <a:xfrm>
              <a:off x="6588224" y="2132856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smtClean="0"/>
                <a:t>+</a:t>
              </a:r>
              <a:endParaRPr lang="pl-PL" dirty="0"/>
            </a:p>
          </p:txBody>
        </p:sp>
      </p:grpSp>
    </p:spTree>
    <p:extLst>
      <p:ext uri="{BB962C8B-B14F-4D97-AF65-F5344CB8AC3E}">
        <p14:creationId xmlns:p14="http://schemas.microsoft.com/office/powerpoint/2010/main" val="154528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95536" y="780955"/>
            <a:ext cx="8640960" cy="56169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arabicParenR"/>
            </a:pPr>
            <a:r>
              <a:rPr lang="pl-PL" sz="2700" dirty="0" smtClean="0"/>
              <a:t>Należy </a:t>
            </a:r>
            <a:r>
              <a:rPr lang="pl-PL" sz="2700" dirty="0" smtClean="0">
                <a:solidFill>
                  <a:srgbClr val="FF0000"/>
                </a:solidFill>
              </a:rPr>
              <a:t>zmniejszać obciążenie pracowników (w tym osób niepełnosprawnych)</a:t>
            </a:r>
            <a:r>
              <a:rPr lang="pl-PL" sz="2700" dirty="0" smtClean="0"/>
              <a:t> stosując odpowiednie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lphaLcParenR"/>
            </a:pPr>
            <a:r>
              <a:rPr lang="pl-PL" sz="2700" dirty="0" smtClean="0"/>
              <a:t>Rozwiązania techniczne</a:t>
            </a:r>
          </a:p>
          <a:p>
            <a:pPr marL="1257300" lvl="2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pl-PL" sz="2700" dirty="0" smtClean="0">
                <a:solidFill>
                  <a:srgbClr val="FF0000"/>
                </a:solidFill>
              </a:rPr>
              <a:t>Eliminacja lub ograniczanie ciężkiej pracy fizycznej</a:t>
            </a:r>
          </a:p>
          <a:p>
            <a:pPr marL="1257300" lvl="2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pl-PL" sz="2700" dirty="0" smtClean="0">
                <a:solidFill>
                  <a:srgbClr val="FF0000"/>
                </a:solidFill>
              </a:rPr>
              <a:t>ergonomiczne stanowiska pracy i bezpieczne technologie</a:t>
            </a:r>
          </a:p>
          <a:p>
            <a:pPr marL="1257300" lvl="2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pl-PL" sz="2700" dirty="0" smtClean="0"/>
              <a:t>odpowiednie </a:t>
            </a:r>
            <a:r>
              <a:rPr lang="pl-PL" sz="2700" dirty="0" smtClean="0">
                <a:solidFill>
                  <a:srgbClr val="FF0000"/>
                </a:solidFill>
              </a:rPr>
              <a:t>środki ochrony zbiorowej </a:t>
            </a:r>
            <a:br>
              <a:rPr lang="pl-PL" sz="2700" dirty="0" smtClean="0">
                <a:solidFill>
                  <a:srgbClr val="FF0000"/>
                </a:solidFill>
              </a:rPr>
            </a:br>
            <a:r>
              <a:rPr lang="pl-PL" sz="2700" dirty="0" smtClean="0">
                <a:solidFill>
                  <a:srgbClr val="FF0000"/>
                </a:solidFill>
              </a:rPr>
              <a:t>i indywidualnej</a:t>
            </a:r>
          </a:p>
          <a:p>
            <a:pPr marL="800100" lvl="1" indent="-342900">
              <a:spcBef>
                <a:spcPts val="600"/>
              </a:spcBef>
              <a:buFont typeface="+mj-lt"/>
              <a:buAutoNum type="alphaLcParenR"/>
            </a:pPr>
            <a:r>
              <a:rPr lang="pl-PL" sz="2700" dirty="0" smtClean="0"/>
              <a:t>Rozwiązania organizacyjne</a:t>
            </a:r>
          </a:p>
          <a:p>
            <a:pPr marL="1257300" lvl="2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pl-PL" sz="2700" dirty="0" smtClean="0">
                <a:solidFill>
                  <a:srgbClr val="FF0000"/>
                </a:solidFill>
              </a:rPr>
              <a:t>rotacja </a:t>
            </a:r>
            <a:r>
              <a:rPr lang="pl-PL" sz="2700" dirty="0" smtClean="0"/>
              <a:t>okresowa pracowników między stanowiskami pracy lub </a:t>
            </a:r>
            <a:r>
              <a:rPr lang="pl-PL" sz="2700" dirty="0" smtClean="0">
                <a:solidFill>
                  <a:srgbClr val="FF0000"/>
                </a:solidFill>
              </a:rPr>
              <a:t>zmiana stanowiska </a:t>
            </a:r>
            <a:r>
              <a:rPr lang="pl-PL" sz="2700" dirty="0" smtClean="0"/>
              <a:t>pracy</a:t>
            </a:r>
          </a:p>
          <a:p>
            <a:pPr marL="1257300" lvl="2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pl-PL" sz="2700" dirty="0" smtClean="0">
                <a:solidFill>
                  <a:srgbClr val="FF0000"/>
                </a:solidFill>
              </a:rPr>
              <a:t>elastyczny czas pracy</a:t>
            </a:r>
          </a:p>
        </p:txBody>
      </p:sp>
      <p:sp>
        <p:nvSpPr>
          <p:cNvPr id="6" name="Symbol zastępczy zawartości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576064"/>
          </a:xfrm>
          <a:solidFill>
            <a:srgbClr val="FFC000"/>
          </a:solidFill>
        </p:spPr>
        <p:txBody>
          <a:bodyPr anchor="ctr">
            <a:noAutofit/>
          </a:bodyPr>
          <a:lstStyle/>
          <a:p>
            <a:pPr algn="ctr">
              <a:buNone/>
            </a:pPr>
            <a:r>
              <a:rPr lang="pl-PL" sz="3600" b="1" dirty="0" smtClean="0">
                <a:solidFill>
                  <a:srgbClr val="301702"/>
                </a:solidFill>
              </a:rPr>
              <a:t>WNIOSKI      </a:t>
            </a:r>
          </a:p>
        </p:txBody>
      </p:sp>
    </p:spTree>
    <p:extLst>
      <p:ext uri="{BB962C8B-B14F-4D97-AF65-F5344CB8AC3E}">
        <p14:creationId xmlns:p14="http://schemas.microsoft.com/office/powerpoint/2010/main" val="227415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576064"/>
          </a:xfrm>
          <a:solidFill>
            <a:srgbClr val="FFC000"/>
          </a:solidFill>
        </p:spPr>
        <p:txBody>
          <a:bodyPr anchor="ctr">
            <a:noAutofit/>
          </a:bodyPr>
          <a:lstStyle/>
          <a:p>
            <a:pPr algn="ctr">
              <a:buNone/>
            </a:pPr>
            <a:r>
              <a:rPr lang="pl-PL" sz="3600" b="1" dirty="0" smtClean="0">
                <a:solidFill>
                  <a:srgbClr val="301702"/>
                </a:solidFill>
              </a:rPr>
              <a:t>WNIOSKI      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521804" y="1628800"/>
            <a:ext cx="8154652" cy="39703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arabicParenR" startAt="2"/>
            </a:pPr>
            <a:r>
              <a:rPr lang="pl-PL" sz="2800" dirty="0" smtClean="0">
                <a:solidFill>
                  <a:srgbClr val="FF0000"/>
                </a:solidFill>
              </a:rPr>
              <a:t>Zmiany zdolności do pracy </a:t>
            </a:r>
            <a:r>
              <a:rPr lang="pl-PL" sz="2800" dirty="0"/>
              <a:t>m</a:t>
            </a:r>
            <a:r>
              <a:rPr lang="pl-PL" sz="2800" dirty="0" smtClean="0"/>
              <a:t>ają w znacznym stopniu </a:t>
            </a:r>
            <a:r>
              <a:rPr lang="pl-PL" sz="2800" dirty="0" smtClean="0">
                <a:solidFill>
                  <a:srgbClr val="FF0000"/>
                </a:solidFill>
              </a:rPr>
              <a:t>charakter indywidualny</a:t>
            </a:r>
            <a:r>
              <a:rPr lang="pl-PL" sz="2800" dirty="0" smtClean="0"/>
              <a:t>, zarówno w stosunku do osób niepełnosprawnych, jak i osób </a:t>
            </a:r>
            <a:br>
              <a:rPr lang="pl-PL" sz="2800" dirty="0" smtClean="0"/>
            </a:br>
            <a:r>
              <a:rPr lang="pl-PL" sz="2800" dirty="0" smtClean="0"/>
              <a:t>w różnym wieku. Należy więc </a:t>
            </a:r>
            <a:r>
              <a:rPr lang="pl-PL" sz="2800" dirty="0" smtClean="0">
                <a:solidFill>
                  <a:srgbClr val="FF0000"/>
                </a:solidFill>
              </a:rPr>
              <a:t>monitorować stan zdrowia </a:t>
            </a:r>
            <a:r>
              <a:rPr lang="pl-PL" sz="2800" dirty="0" smtClean="0"/>
              <a:t>poszczególnych </a:t>
            </a:r>
            <a:r>
              <a:rPr lang="pl-PL" sz="2800" dirty="0" smtClean="0">
                <a:solidFill>
                  <a:srgbClr val="FF0000"/>
                </a:solidFill>
              </a:rPr>
              <a:t>pracowników</a:t>
            </a:r>
            <a:r>
              <a:rPr lang="pl-PL" sz="2800" dirty="0" smtClean="0"/>
              <a:t> w relacji wymagań stawianych przez pracę (</a:t>
            </a:r>
            <a:r>
              <a:rPr lang="pl-PL" sz="2800" dirty="0" smtClean="0">
                <a:solidFill>
                  <a:srgbClr val="FF0000"/>
                </a:solidFill>
              </a:rPr>
              <a:t>reaktywacja</a:t>
            </a:r>
            <a:r>
              <a:rPr lang="pl-PL" sz="2800" dirty="0" smtClean="0"/>
              <a:t> funkcji </a:t>
            </a:r>
            <a:r>
              <a:rPr lang="pl-PL" sz="2800" dirty="0" smtClean="0">
                <a:solidFill>
                  <a:srgbClr val="FF0000"/>
                </a:solidFill>
              </a:rPr>
              <a:t>medycyny pracy oraz służb bhp w przedsiębiorstwach</a:t>
            </a:r>
            <a:r>
              <a:rPr lang="pl-PL" sz="2800" dirty="0" smtClean="0"/>
              <a:t> w wymiarze proporcjonalnym do kategorii ryzyka zawodowego)</a:t>
            </a:r>
          </a:p>
        </p:txBody>
      </p:sp>
    </p:spTree>
    <p:extLst>
      <p:ext uri="{BB962C8B-B14F-4D97-AF65-F5344CB8AC3E}">
        <p14:creationId xmlns:p14="http://schemas.microsoft.com/office/powerpoint/2010/main" val="227637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576064"/>
          </a:xfrm>
          <a:solidFill>
            <a:srgbClr val="FFC000"/>
          </a:solidFill>
        </p:spPr>
        <p:txBody>
          <a:bodyPr anchor="ctr">
            <a:noAutofit/>
          </a:bodyPr>
          <a:lstStyle/>
          <a:p>
            <a:pPr algn="ctr">
              <a:buNone/>
            </a:pPr>
            <a:r>
              <a:rPr lang="pl-PL" sz="3600" b="1" dirty="0" smtClean="0">
                <a:solidFill>
                  <a:srgbClr val="301702"/>
                </a:solidFill>
              </a:rPr>
              <a:t>WNIOSKI      </a:t>
            </a:r>
          </a:p>
        </p:txBody>
      </p:sp>
      <p:sp>
        <p:nvSpPr>
          <p:cNvPr id="2" name="pole tekstowe 1"/>
          <p:cNvSpPr txBox="1"/>
          <p:nvPr/>
        </p:nvSpPr>
        <p:spPr>
          <a:xfrm>
            <a:off x="489828" y="1988840"/>
            <a:ext cx="8154652" cy="18158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arabicParenR" startAt="3"/>
            </a:pPr>
            <a:r>
              <a:rPr lang="pl-PL" sz="2800" dirty="0" smtClean="0">
                <a:solidFill>
                  <a:srgbClr val="FF0000"/>
                </a:solidFill>
              </a:rPr>
              <a:t>Warunki pracy</a:t>
            </a:r>
            <a:r>
              <a:rPr lang="pl-PL" sz="2800" dirty="0" smtClean="0"/>
              <a:t>, jeżeli są </a:t>
            </a:r>
            <a:r>
              <a:rPr lang="pl-PL" sz="2800" dirty="0" smtClean="0">
                <a:solidFill>
                  <a:srgbClr val="FF0000"/>
                </a:solidFill>
              </a:rPr>
              <a:t>zgodne z podstawowymi wymaganiami bezpieczeństwa i higieny pracy </a:t>
            </a:r>
            <a:r>
              <a:rPr lang="pl-PL" sz="2800" dirty="0" smtClean="0"/>
              <a:t>ujętymi w polskim prawodawstwie </a:t>
            </a:r>
            <a:r>
              <a:rPr lang="pl-PL" sz="2800" dirty="0" smtClean="0">
                <a:solidFill>
                  <a:srgbClr val="FF0000"/>
                </a:solidFill>
              </a:rPr>
              <a:t>pozwalają na zatrudnienie większości osób niepełnosprawnych.</a:t>
            </a:r>
            <a:endParaRPr lang="pl-PL" sz="2800" dirty="0" smtClean="0"/>
          </a:p>
        </p:txBody>
      </p:sp>
    </p:spTree>
    <p:extLst>
      <p:ext uri="{BB962C8B-B14F-4D97-AF65-F5344CB8AC3E}">
        <p14:creationId xmlns:p14="http://schemas.microsoft.com/office/powerpoint/2010/main" val="306635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4763" y="1785938"/>
            <a:ext cx="5942012" cy="10779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0" hangingPunct="0">
              <a:spcBef>
                <a:spcPct val="95000"/>
              </a:spcBef>
              <a:defRPr/>
            </a:pPr>
            <a:r>
              <a:rPr lang="pl-PL" sz="3200" b="1" dirty="0" smtClean="0">
                <a:latin typeface="+mj-lt"/>
              </a:rPr>
              <a:t>DZIĘKUJĘ </a:t>
            </a:r>
            <a:br>
              <a:rPr lang="pl-PL" sz="3200" b="1" dirty="0" smtClean="0">
                <a:latin typeface="+mj-lt"/>
              </a:rPr>
            </a:br>
            <a:r>
              <a:rPr lang="pl-PL" sz="3200" b="1" dirty="0" smtClean="0">
                <a:latin typeface="+mj-lt"/>
              </a:rPr>
              <a:t>ZA UWAGĘ</a:t>
            </a:r>
            <a:endParaRPr lang="en-GB" sz="3200" b="1" dirty="0" smtClean="0">
              <a:latin typeface="+mj-lt"/>
            </a:endParaRPr>
          </a:p>
        </p:txBody>
      </p:sp>
      <p:sp>
        <p:nvSpPr>
          <p:cNvPr id="122883" name="Rectangle 4"/>
          <p:cNvSpPr>
            <a:spLocks noChangeArrowheads="1"/>
          </p:cNvSpPr>
          <p:nvPr/>
        </p:nvSpPr>
        <p:spPr bwMode="auto">
          <a:xfrm>
            <a:off x="77788" y="4953000"/>
            <a:ext cx="28606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pl-PL" altLang="pl-PL" sz="3600" b="1">
                <a:solidFill>
                  <a:srgbClr val="FF0000"/>
                </a:solidFill>
                <a:cs typeface="Arial" pitchFamily="34" charset="0"/>
              </a:rPr>
              <a:t>www.ciop.pl</a:t>
            </a:r>
          </a:p>
        </p:txBody>
      </p:sp>
      <p:pic>
        <p:nvPicPr>
          <p:cNvPr id="122884" name="Obraz 4" descr="róż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1" r="40668"/>
          <a:stretch>
            <a:fillRect/>
          </a:stretch>
        </p:blipFill>
        <p:spPr bwMode="auto">
          <a:xfrm>
            <a:off x="5946775" y="-26988"/>
            <a:ext cx="3197225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0333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/>
      <a:lstStyle>
        <a:defPPr>
          <a:defRPr b="1"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rojekt domyślny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Pakiet Office">
    <a:majorFont>
      <a:latin typeface="Calibri"/>
      <a:ea typeface=""/>
      <a:cs typeface=""/>
      <a:font script="Jpan" typeface="HGｺﾞｼｯｸM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Cambria"/>
      <a:ea typeface=""/>
      <a:cs typeface=""/>
      <a:font script="Jpan" typeface="HG明朝B"/>
      <a:font script="Hang" typeface="맑은 고딕"/>
      <a:font script="Hans" typeface="黑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1185</Words>
  <Application>Microsoft Office PowerPoint</Application>
  <PresentationFormat>Pokaz na ekranie (4:3)</PresentationFormat>
  <Paragraphs>255</Paragraphs>
  <Slides>41</Slides>
  <Notes>7</Notes>
  <HiddenSlides>0</HiddenSlides>
  <MMClips>0</MMClips>
  <ScaleCrop>false</ScaleCrop>
  <HeadingPairs>
    <vt:vector size="6" baseType="variant">
      <vt:variant>
        <vt:lpstr>Motyw</vt:lpstr>
      </vt:variant>
      <vt:variant>
        <vt:i4>2</vt:i4>
      </vt:variant>
      <vt:variant>
        <vt:lpstr>Osadzone serwery OLE</vt:lpstr>
      </vt:variant>
      <vt:variant>
        <vt:i4>2</vt:i4>
      </vt:variant>
      <vt:variant>
        <vt:lpstr>Tytuły slajdów</vt:lpstr>
      </vt:variant>
      <vt:variant>
        <vt:i4>41</vt:i4>
      </vt:variant>
    </vt:vector>
  </HeadingPairs>
  <TitlesOfParts>
    <vt:vector size="45" baseType="lpstr">
      <vt:lpstr>Motyw pakietu Office</vt:lpstr>
      <vt:lpstr>Projekt niestandardowy</vt:lpstr>
      <vt:lpstr>Klip</vt:lpstr>
      <vt:lpstr>Fotografia Photo Editor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Niepełnosprawność związana  z warunkami pracy </vt:lpstr>
      <vt:lpstr>Prezentacja programu PowerPoint</vt:lpstr>
      <vt:lpstr>Prezentacja programu PowerPoint</vt:lpstr>
      <vt:lpstr>Prezentacja programu PowerPoint</vt:lpstr>
      <vt:lpstr>Choroby zawodowe w Polsce w 2013 r. według jednostek chorobowych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Poszkodowani w zbadanych przez PIP wypadkach - wg lat stażu pracy w zakładzie w latach 2011 2013</vt:lpstr>
      <vt:lpstr>Poszkodowani w zbadanych przez PIP wypadkach - wg dni stażu pracy w zakładzie do 1 roku w latach 2011 2013</vt:lpstr>
      <vt:lpstr> Niepełnosprawność związana  z wiekiem </vt:lpstr>
      <vt:lpstr>Prezentacja programu PowerPoint</vt:lpstr>
      <vt:lpstr>Prezentacja programu PowerPoint</vt:lpstr>
      <vt:lpstr>U osób niepełnosprawnych  w zależności od jej przyczyn wskaźnik wydolności jest także zmienny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Motywacja  do aktywności zawodowej  osób niepełnosprawnych </vt:lpstr>
      <vt:lpstr>Prezentacja programu PowerPoint</vt:lpstr>
      <vt:lpstr>Prezentacja programu PowerPoint</vt:lpstr>
      <vt:lpstr>Działania dla podejmowania aktywności zawodowej  wg kobiet niepełnosprawnych</vt:lpstr>
      <vt:lpstr>Przyczyny ograniczające aktywność zawodową  wg kobiet niepełnosprawnych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jobug</dc:creator>
  <cp:lastModifiedBy>dakor</cp:lastModifiedBy>
  <cp:revision>55</cp:revision>
  <cp:lastPrinted>2014-09-17T07:48:04Z</cp:lastPrinted>
  <dcterms:created xsi:type="dcterms:W3CDTF">2014-09-02T08:20:20Z</dcterms:created>
  <dcterms:modified xsi:type="dcterms:W3CDTF">2014-09-17T11:03:47Z</dcterms:modified>
</cp:coreProperties>
</file>