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5" r:id="rId2"/>
    <p:sldId id="285" r:id="rId3"/>
    <p:sldId id="284" r:id="rId4"/>
    <p:sldId id="291" r:id="rId5"/>
    <p:sldId id="268" r:id="rId6"/>
    <p:sldId id="292" r:id="rId7"/>
    <p:sldId id="289" r:id="rId8"/>
    <p:sldId id="282" r:id="rId9"/>
    <p:sldId id="286" r:id="rId10"/>
    <p:sldId id="288" r:id="rId11"/>
    <p:sldId id="29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800000"/>
    <a:srgbClr val="000000"/>
    <a:srgbClr val="FF0066"/>
    <a:srgbClr val="3366CC"/>
    <a:srgbClr val="0099CC"/>
    <a:srgbClr val="99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647" autoAdjust="0"/>
    <p:restoredTop sz="94304" autoAdjust="0"/>
  </p:normalViewPr>
  <p:slideViewPr>
    <p:cSldViewPr>
      <p:cViewPr varScale="1">
        <p:scale>
          <a:sx n="59" d="100"/>
          <a:sy n="59" d="100"/>
        </p:scale>
        <p:origin x="-103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48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48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fld id="{52D2B9F7-50A4-42D4-BAC3-5418ADAAB1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339" name="Rectangle 3"/>
          <p:cNvSpPr>
            <a:spLocks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fld id="{A9BF33BA-C610-4B4A-B047-25C5B657B6F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5EB452-A592-4617-8D82-821C2C4E2997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1536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364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FE3CEF-6C73-4993-BE9F-4D77E6E4A690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16387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388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7761B6-65FB-4AD4-98C7-0195B7FD91EC}" type="slidenum">
              <a:rPr lang="pl-PL" smtClean="0"/>
              <a:pPr/>
              <a:t>3</a:t>
            </a:fld>
            <a:endParaRPr lang="pl-PL" smtClean="0"/>
          </a:p>
        </p:txBody>
      </p:sp>
      <p:sp>
        <p:nvSpPr>
          <p:cNvPr id="17411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412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3BD197-868A-49AE-8F26-BD1F2EEE79CA}" type="slidenum">
              <a:rPr lang="pl-PL" smtClean="0"/>
              <a:pPr/>
              <a:t>4</a:t>
            </a:fld>
            <a:endParaRPr lang="pl-PL" smtClean="0"/>
          </a:p>
        </p:txBody>
      </p:sp>
      <p:sp>
        <p:nvSpPr>
          <p:cNvPr id="18435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275395-F3F1-4D02-919D-53CEF9986E11}" type="slidenum">
              <a:rPr lang="pl-PL" smtClean="0"/>
              <a:pPr/>
              <a:t>5</a:t>
            </a:fld>
            <a:endParaRPr lang="pl-PL" smtClean="0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6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D2F9A3-F2BD-4D53-A438-67EB06CCF9E8}" type="slidenum">
              <a:rPr lang="pl-PL" smtClean="0"/>
              <a:pPr/>
              <a:t>6</a:t>
            </a:fld>
            <a:endParaRPr lang="pl-PL" smtClean="0"/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4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69514A-F0B0-4703-B9A6-A21D8F014428}" type="slidenum">
              <a:rPr lang="pl-PL" smtClean="0"/>
              <a:pPr/>
              <a:t>7</a:t>
            </a:fld>
            <a:endParaRPr lang="pl-PL" smtClean="0"/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1508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F50195-CA3C-4D2F-AC9D-29C1C48838E6}" type="slidenum">
              <a:rPr lang="pl-PL" smtClean="0"/>
              <a:pPr/>
              <a:t>8</a:t>
            </a:fld>
            <a:endParaRPr lang="pl-PL" smtClean="0"/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532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EBA35C-45A7-4009-A193-357FBDC526A8}" type="slidenum">
              <a:rPr lang="pl-PL" smtClean="0"/>
              <a:pPr/>
              <a:t>9</a:t>
            </a:fld>
            <a:endParaRPr lang="pl-PL" smtClean="0"/>
          </a:p>
        </p:txBody>
      </p:sp>
      <p:sp>
        <p:nvSpPr>
          <p:cNvPr id="23555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BC4395-1732-48B9-BAAC-DA56443A6762}" type="slidenum">
              <a:rPr lang="pl-PL" smtClean="0"/>
              <a:pPr/>
              <a:t>10</a:t>
            </a:fld>
            <a:endParaRPr lang="pl-PL" smtClean="0"/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580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1F4821-9A82-4BB0-ACE6-493728A75192}" type="slidenum">
              <a:rPr lang="pl-PL" smtClean="0"/>
              <a:pPr/>
              <a:t>11</a:t>
            </a:fld>
            <a:endParaRPr lang="pl-PL" smtClean="0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5604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7D9D6-4218-49FE-86BA-07B78172152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9BFFB-BB93-474B-9D30-F500F60FC4D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EA7D9-6020-4518-8196-0651FC407F3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28600" y="1447800"/>
            <a:ext cx="4267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267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05798-151B-4172-8DDD-ECC2C389802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1825B-3C5C-4B53-B227-4CEB79D7D4E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19D91-0E19-43B2-AE97-74B8905DA80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D5E52-313E-40DC-8607-9E732E8A07C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DE866-6A45-457C-A2D2-005A32C9379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51D5F-1982-4E9B-845F-4D3D6781AEB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19CA2-5827-4894-A7A6-7B77A1F9759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43700" y="152400"/>
            <a:ext cx="2171700" cy="59436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62700" cy="59436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532A9-AC66-4D1D-AEE4-5DDF6F340C0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5257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447800"/>
            <a:ext cx="8686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fld id="{0A83BC9A-9CA4-40EF-9905-6D6F0425A3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b="1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PROJEKT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36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MICRO BUS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  <a:endParaRPr kumimoji="0" lang="pl-PL" sz="13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3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800000"/>
                </a:solidFill>
                <a:latin typeface="Arial" charset="0"/>
                <a:cs typeface="Arial" charset="0"/>
              </a:rPr>
              <a:t>Działanie 1,0 C</a:t>
            </a:r>
            <a:endParaRPr kumimoji="0" lang="pl-PL" sz="1000">
              <a:solidFill>
                <a:srgbClr val="0099CC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 </a:t>
            </a:r>
            <a:endParaRPr kumimoji="0" lang="pl-PL" sz="1300" b="1">
              <a:solidFill>
                <a:srgbClr val="8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400" b="1">
                <a:solidFill>
                  <a:srgbClr val="800000"/>
                </a:solidFill>
                <a:latin typeface="Arial" charset="0"/>
              </a:rPr>
              <a:t>Wdrożenie </a:t>
            </a:r>
            <a:r>
              <a:rPr kumimoji="0" lang="pl-PL" sz="1400" b="1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MICRO SIECI komunikacji</a:t>
            </a:r>
            <a:endParaRPr kumimoji="0" lang="pl-PL" sz="1400" b="1">
              <a:solidFill>
                <a:srgbClr val="0099CC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400" b="1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dla osób niepełnosprawnych ruchowo</a:t>
            </a: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PONADSTANDARDOWE DZIAŁANIE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Samorządu Miasta Siemianowice Śląskie</a:t>
            </a: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we współpracy z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Konsorcjum społecznym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STREFA Designu Innowacji Integracji</a:t>
            </a:r>
            <a:r>
              <a:rPr kumimoji="0" lang="pl-PL" sz="1000" b="1">
                <a:solidFill>
                  <a:srgbClr val="0099CC"/>
                </a:solidFill>
                <a:latin typeface="Arial" charset="0"/>
              </a:rPr>
              <a:t> 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 b="1">
              <a:solidFill>
                <a:srgbClr val="0099CC"/>
              </a:solidFill>
              <a:latin typeface="Arial" charset="0"/>
            </a:endParaRP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3076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Projekt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PROJEKT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300" b="1">
                <a:solidFill>
                  <a:srgbClr val="0099CC"/>
                </a:solidFill>
                <a:latin typeface="Arial" charset="0"/>
                <a:cs typeface="Times New Roman" pitchFamily="18" charset="0"/>
              </a:rPr>
              <a:t> 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36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MICRO BUS</a:t>
            </a:r>
            <a:endParaRPr kumimoji="0" lang="pl-PL" sz="36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36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3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300" b="1">
              <a:solidFill>
                <a:srgbClr val="0099CC"/>
              </a:solidFill>
              <a:latin typeface="Arial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 b="1">
              <a:solidFill>
                <a:srgbClr val="0099CC"/>
              </a:solidFill>
              <a:latin typeface="Arial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Struktura projektu</a:t>
            </a:r>
          </a:p>
        </p:txBody>
      </p:sp>
      <p:graphicFrame>
        <p:nvGraphicFramePr>
          <p:cNvPr id="88069" name="Group 5"/>
          <p:cNvGraphicFramePr>
            <a:graphicFrameLocks noGrp="1"/>
          </p:cNvGraphicFramePr>
          <p:nvPr/>
        </p:nvGraphicFramePr>
        <p:xfrm>
          <a:off x="2895600" y="3505200"/>
          <a:ext cx="5766434" cy="2247900"/>
        </p:xfrm>
        <a:graphic>
          <a:graphicData uri="http://schemas.openxmlformats.org/drawingml/2006/table">
            <a:tbl>
              <a:tblPr/>
              <a:tblGrid>
                <a:gridCol w="1800225"/>
                <a:gridCol w="208280"/>
                <a:gridCol w="1798637"/>
                <a:gridCol w="208280"/>
                <a:gridCol w="1751012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Działanie 1,0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Działanie 1,0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Działanie 1,0 C</a:t>
                      </a: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Wdrożenie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wytwarzania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pojazdów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MICRO BUS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Wdrożenie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szkolenia kierowców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pojazdów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MICRO BUS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Wdrożenie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komunikacji</a:t>
                      </a: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 SIE</a:t>
                      </a:r>
                      <a:r>
                        <a:rPr kumimoji="0" lang="pl-P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800" b="1">
                <a:solidFill>
                  <a:srgbClr val="000000"/>
                </a:solidFill>
                <a:latin typeface="Arial" charset="0"/>
              </a:rPr>
              <a:t>UDOSTĘPNIĆ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dla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jak najszerszej grupy osób niepełnosprawnych ruchowo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zwłaszcza tych poruszających się na wózkach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800000"/>
                </a:solidFill>
                <a:latin typeface="Arial" charset="0"/>
              </a:rPr>
              <a:t>jak najbardziej dostępny</a:t>
            </a: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800000"/>
                </a:solidFill>
                <a:latin typeface="Arial" charset="0"/>
              </a:rPr>
              <a:t>środek komunikacji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na obszarze aglomeracji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000000"/>
                </a:solidFill>
                <a:latin typeface="Arial" charset="0"/>
              </a:rPr>
              <a:t>który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800000"/>
                </a:solidFill>
                <a:latin typeface="Arial" charset="0"/>
              </a:rPr>
              <a:t>jednocześnie będzie dla nich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200" b="1">
                <a:solidFill>
                  <a:srgbClr val="800000"/>
                </a:solidFill>
                <a:latin typeface="Arial" charset="0"/>
              </a:rPr>
              <a:t>miejscem pracy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Idea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 b="1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 b="1" i="1">
                <a:solidFill>
                  <a:srgbClr val="000000"/>
                </a:solidFill>
                <a:latin typeface="Arial" charset="0"/>
                <a:cs typeface="Arial" charset="0"/>
              </a:rPr>
              <a:t>MICRO BUS  </a:t>
            </a: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to nie jeden, lecz gama kilku niskopodłogowych pojazdów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kumimoji="0" lang="pl-PL" sz="1000" b="1" i="1">
                <a:solidFill>
                  <a:srgbClr val="000000"/>
                </a:solidFill>
                <a:latin typeface="Arial" charset="0"/>
                <a:cs typeface="Arial" charset="0"/>
              </a:rPr>
              <a:t>CAL 5000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dostępnych w wielu wariantach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Arial" charset="0"/>
              </a:rPr>
              <a:t>.   </a:t>
            </a:r>
            <a:endParaRPr kumimoji="0" lang="pl-PL" sz="1000" b="1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 b="1">
                <a:solidFill>
                  <a:srgbClr val="000000"/>
                </a:solidFill>
                <a:latin typeface="Arial" charset="0"/>
              </a:rPr>
              <a:t> 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Podstawową gamę tworzą</a:t>
            </a: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pojazdy o różnych gabarytach</a:t>
            </a: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:</a:t>
            </a: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 </a:t>
            </a: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   Pojazdy 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</a:rPr>
              <a:t>MICRO BUS</a:t>
            </a: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są 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   podstawowym środkiem transportu 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   w 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</a:rPr>
              <a:t>MICRO SIECI</a:t>
            </a: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99CC"/>
              </a:solidFill>
              <a:latin typeface="Arial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MICRO BUS</a:t>
            </a:r>
          </a:p>
        </p:txBody>
      </p:sp>
      <p:pic>
        <p:nvPicPr>
          <p:cNvPr id="6149" name="Picture 5" descr="J:\02_kompania_www\s_002_graf_petra_strefadii\dii_zone_graf\cal_5200_graf\mikrobus_5000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1524000"/>
            <a:ext cx="2671763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J:\02_kompania_www\s_002_graf_petra_strefadii\dii_zone_graf\cal_5200_graf\microbus_a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2286000"/>
            <a:ext cx="22098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9" descr="J:\02_kompania_www\s_002_graf_petra_strefadii\dii_zone_graf\cal_5200_work\Nowy-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10200" y="2895600"/>
            <a:ext cx="3352800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 descr="J:\02_kompania_www\s_002_graf_petra_strefadii\dii_zone_graf\cal_5200_graf\microbus_o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19400" y="5022850"/>
            <a:ext cx="22860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ChangeArrowheads="1"/>
          </p:cNvSpPr>
          <p:nvPr/>
        </p:nvSpPr>
        <p:spPr bwMode="auto">
          <a:xfrm>
            <a:off x="2438400" y="1066800"/>
            <a:ext cx="6553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 b="1" i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 b="1" i="1">
                <a:solidFill>
                  <a:srgbClr val="000000"/>
                </a:solidFill>
                <a:latin typeface="Arial" charset="0"/>
                <a:cs typeface="Arial" charset="0"/>
              </a:rPr>
              <a:t>MICRO </a:t>
            </a:r>
            <a:r>
              <a:rPr kumimoji="0" lang="pl-PL" sz="1000" b="1" i="1">
                <a:solidFill>
                  <a:srgbClr val="000000"/>
                </a:solidFill>
                <a:latin typeface="Arial" charset="0"/>
              </a:rPr>
              <a:t>SIEĆ </a:t>
            </a:r>
            <a:r>
              <a:rPr kumimoji="0" lang="pl-PL" sz="1000">
                <a:solidFill>
                  <a:srgbClr val="000000"/>
                </a:solidFill>
                <a:latin typeface="Arial" charset="0"/>
                <a:cs typeface="Arial" charset="0"/>
              </a:rPr>
              <a:t> nie </a:t>
            </a: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konkuruje z innymi formami transportu publicznego lecz je uzupełnia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zwiększając ich dostępność dla osób niepełnosprawnych ruchowo.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Idea jest zilustrowana na Przykładzie  połączenie </a:t>
            </a:r>
            <a:r>
              <a:rPr kumimoji="0" lang="pl-PL" sz="800" b="1">
                <a:solidFill>
                  <a:srgbClr val="000000"/>
                </a:solidFill>
                <a:latin typeface="Arial" charset="0"/>
              </a:rPr>
              <a:t>MICRO SIECI</a:t>
            </a: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 z linią </a:t>
            </a:r>
            <a:r>
              <a:rPr kumimoji="0" lang="pl-PL" sz="800" b="1">
                <a:solidFill>
                  <a:srgbClr val="000000"/>
                </a:solidFill>
                <a:latin typeface="Arial" charset="0"/>
              </a:rPr>
              <a:t>SZYBKIEGOTRAMWAJU</a:t>
            </a: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 między Katowicami a BYTOMIEM</a:t>
            </a: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  <a:buClr>
                <a:schemeClr val="accent2"/>
              </a:buClr>
              <a:buSzPct val="80000"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  <a:buClr>
                <a:schemeClr val="accent2"/>
              </a:buClr>
              <a:buSzPct val="80000"/>
            </a:pP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.   </a:t>
            </a:r>
          </a:p>
        </p:txBody>
      </p:sp>
      <p:sp>
        <p:nvSpPr>
          <p:cNvPr id="7171" name="Rectangle 91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2209800" cy="50292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- MICRO SIEĆ</a:t>
            </a:r>
          </a:p>
          <a:p>
            <a:pPr eaLnBrk="1" hangingPunct="1">
              <a:buClr>
                <a:schemeClr val="tx2"/>
              </a:buClr>
              <a:buFontTx/>
              <a:buNone/>
            </a:pPr>
            <a:endParaRPr lang="pl-PL" sz="1400" smtClean="0"/>
          </a:p>
        </p:txBody>
      </p:sp>
      <p:pic>
        <p:nvPicPr>
          <p:cNvPr id="7172" name="Picture 94" descr="J:\02_kompania_www\s_002_graf_petra_strefadii\dii_zone_graf\cal_5200_work\Nowy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2133600"/>
            <a:ext cx="4267200" cy="348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2209800" cy="5029200"/>
          </a:xfrm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- Porównanie parametrów</a:t>
            </a:r>
          </a:p>
          <a:p>
            <a:pPr eaLnBrk="1" hangingPunct="1">
              <a:buClr>
                <a:schemeClr val="tx2"/>
              </a:buClr>
              <a:buFontTx/>
              <a:buNone/>
            </a:pPr>
            <a:endParaRPr lang="pl-PL" sz="1400" smtClean="0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438400" y="1066800"/>
            <a:ext cx="6553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AUTOBUS  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</a:t>
            </a:r>
            <a:r>
              <a:rPr kumimoji="0" lang="en-US" sz="1200" b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</a:t>
            </a: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 MICRO BUS</a:t>
            </a:r>
            <a:endParaRPr kumimoji="0" lang="pl-PL" sz="120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 b="1">
              <a:solidFill>
                <a:srgbClr val="242623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242623"/>
                </a:solidFill>
                <a:latin typeface="Arial" charset="0"/>
                <a:cs typeface="Arial" charset="0"/>
              </a:rPr>
              <a:t>porównanie</a:t>
            </a:r>
            <a:endParaRPr kumimoji="0" lang="pl-PL" sz="800">
              <a:solidFill>
                <a:srgbClr val="242623"/>
              </a:solidFill>
              <a:latin typeface="Verdana" pitchFamily="34" charset="0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kosztów i  możliwości</a:t>
            </a: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  <a:buClr>
                <a:schemeClr val="accent2"/>
              </a:buClr>
              <a:buSzPct val="80000"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08548" name="Group 4"/>
          <p:cNvGraphicFramePr>
            <a:graphicFrameLocks noGrp="1"/>
          </p:cNvGraphicFramePr>
          <p:nvPr/>
        </p:nvGraphicFramePr>
        <p:xfrm>
          <a:off x="2743200" y="2590800"/>
          <a:ext cx="5943600" cy="3276600"/>
        </p:xfrm>
        <a:graphic>
          <a:graphicData uri="http://schemas.openxmlformats.org/drawingml/2006/table">
            <a:tbl>
              <a:tblPr/>
              <a:tblGrid>
                <a:gridCol w="2514600"/>
                <a:gridCol w="914400"/>
                <a:gridCol w="2514600"/>
              </a:tblGrid>
              <a:tr h="803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koszt zakupu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AUTOBUS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 niskopodłogowego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koszt produkcji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 BUSów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73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~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1 000 000 zł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1 szt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1 000 000 zł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 szt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06" name="Picture 26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397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27" descr="J:\02_kompania_www\a_000_graf_kompania\graf_kompania_world_cars\cars_bus\microbus_b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5200" y="3854450"/>
            <a:ext cx="9144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28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397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29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3397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30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3397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Picture 31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3397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32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778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33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778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34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3778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5" name="Picture 35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3778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36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3778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37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4159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38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4159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9" name="Picture 39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4159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40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4159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41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4159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42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4540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43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4540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44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4540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5" name="Picture 45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4540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46" descr="J:\02_kompania_www\f_001_graf_calsky_design\calskydesign_graf_project_cars\cal_5000_graf\cal_5200_gr\microbus_graf_cal_5224\microbus_for_disabled_cal_5224_b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4540250"/>
            <a:ext cx="3810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2209800" cy="5029200"/>
          </a:xfrm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- Przewóz</a:t>
            </a:r>
          </a:p>
          <a:p>
            <a:pPr eaLnBrk="1" hangingPunct="1">
              <a:buClr>
                <a:schemeClr val="tx2"/>
              </a:buClr>
              <a:buFontTx/>
              <a:buNone/>
            </a:pPr>
            <a:endParaRPr lang="pl-PL" sz="1400" smtClean="0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438400" y="1066800"/>
            <a:ext cx="6553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AUTOBUS  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</a:t>
            </a:r>
            <a:r>
              <a:rPr kumimoji="0" lang="en-US" sz="1200" b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</a:t>
            </a: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 MICRO BUS</a:t>
            </a:r>
            <a:endParaRPr kumimoji="0" lang="pl-PL" sz="120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 b="1">
              <a:solidFill>
                <a:srgbClr val="242623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242623"/>
                </a:solidFill>
                <a:latin typeface="Arial" charset="0"/>
                <a:cs typeface="Arial" charset="0"/>
              </a:rPr>
              <a:t>porównanie</a:t>
            </a:r>
            <a:endParaRPr kumimoji="0" lang="pl-PL" sz="800">
              <a:solidFill>
                <a:srgbClr val="242623"/>
              </a:solidFill>
              <a:latin typeface="Verdana" pitchFamily="34" charset="0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kosztów i  możliwości</a:t>
            </a: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  <a:buClr>
                <a:schemeClr val="accent2"/>
              </a:buClr>
              <a:buSzPct val="80000"/>
            </a:pPr>
            <a:r>
              <a:rPr kumimoji="0" lang="pl-PL" sz="1000" b="1">
                <a:solidFill>
                  <a:srgbClr val="800000"/>
                </a:solidFill>
                <a:latin typeface="Arial" charset="0"/>
              </a:rPr>
              <a:t>PRZEWÓZ</a:t>
            </a:r>
            <a:r>
              <a:rPr kumimoji="0" lang="pl-PL" sz="1000" b="1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OSÓB NA WÓZKACH</a:t>
            </a:r>
            <a:endParaRPr kumimoji="0" lang="pl-PL" sz="10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98308" name="Group 4"/>
          <p:cNvGraphicFramePr>
            <a:graphicFrameLocks noGrp="1"/>
          </p:cNvGraphicFramePr>
          <p:nvPr/>
        </p:nvGraphicFramePr>
        <p:xfrm>
          <a:off x="2743200" y="2362200"/>
          <a:ext cx="6019800" cy="3901440"/>
        </p:xfrm>
        <a:graphic>
          <a:graphicData uri="http://schemas.openxmlformats.org/drawingml/2006/table">
            <a:tbl>
              <a:tblPr/>
              <a:tblGrid>
                <a:gridCol w="2546350"/>
                <a:gridCol w="927100"/>
                <a:gridCol w="2546350"/>
              </a:tblGrid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AUTOBUS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1 000 000 zł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= przew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 osoby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 BUS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1 000 000 zł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= przew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80 osób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6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1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KOSZT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1-o MIEJSCA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przewozu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OSOBY NA WÓZKU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       = 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1 000 000 zł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KOSZT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1-o MIEJSCA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przewozu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OSOBY NA WÓZKU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       =   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12 500 zł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30" name="Picture 2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2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2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2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3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3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3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3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3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Picture 3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3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3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3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3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4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4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4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4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4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4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0" name="Picture 4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1" name="Picture 4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2" name="Picture 4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3" name="Picture 4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4" name="Picture 5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5" name="Picture 5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6" name="Picture 5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7" name="Picture 5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8" name="Picture 5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9" name="Picture 5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0" name="Picture 5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1" name="Picture 5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2" name="Picture 5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3" name="Picture 5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4" name="Picture 6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5" name="Picture 6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6" name="Picture 6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7" name="Picture 6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8" name="Picture 6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69" name="Picture 6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0" name="Picture 6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1" name="Picture 6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2" name="Picture 6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3" name="Picture 6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4" name="Picture 7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5" name="Picture 7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6" name="Picture 7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7" name="Picture 7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8" name="Picture 7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9" name="Picture 7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0" name="Picture 7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1" name="Picture 7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2" name="Picture 7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3" name="Picture 7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4" name="Picture 8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5" name="Picture 8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6" name="Picture 8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7" name="Picture 8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8" name="Picture 8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89" name="Picture 8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0" name="Picture 8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1" name="Picture 8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2" name="Picture 8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3" name="Picture 8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4" name="Picture 9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5" name="Picture 9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6" name="Picture 9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7" name="Picture 9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8" name="Picture 9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99" name="Picture 9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0" name="Picture 9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1" name="Picture 9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2" name="Picture 9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3" name="Picture 9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4" name="Picture 10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5" name="Picture 10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6" name="Picture 10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7" name="Picture 10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8" name="Picture 10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09" name="Picture 10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0" name="Picture 10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5867400"/>
            <a:ext cx="179388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1" name="Picture 10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25813" y="5867400"/>
            <a:ext cx="1793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2" name="Picture 10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3" name="Picture 10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2209800" cy="5029200"/>
          </a:xfrm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- Zatrudnienie</a:t>
            </a:r>
          </a:p>
          <a:p>
            <a:pPr eaLnBrk="1" hangingPunct="1">
              <a:buClr>
                <a:schemeClr val="tx2"/>
              </a:buClr>
              <a:buFontTx/>
              <a:buNone/>
            </a:pPr>
            <a:endParaRPr lang="pl-PL" sz="1200" smtClean="0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438400" y="1066800"/>
            <a:ext cx="6553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AUTOBUS  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</a:t>
            </a:r>
            <a:r>
              <a:rPr kumimoji="0" lang="en-US" sz="1200" b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kumimoji="0" lang="en-US" sz="1200" b="1">
                <a:solidFill>
                  <a:srgbClr val="000000"/>
                </a:solidFill>
                <a:latin typeface="Arial" charset="0"/>
                <a:cs typeface="Arial" charset="0"/>
                <a:sym typeface="Wingdings" pitchFamily="2" charset="2"/>
              </a:rPr>
              <a:t></a:t>
            </a:r>
            <a:r>
              <a:rPr kumimoji="0" lang="en-US" sz="1200" b="1" i="1">
                <a:solidFill>
                  <a:srgbClr val="000000"/>
                </a:solidFill>
                <a:latin typeface="Arial Unicode MS" pitchFamily="34" charset="-128"/>
                <a:cs typeface="Arial" charset="0"/>
              </a:rPr>
              <a:t>  MICRO BUS</a:t>
            </a:r>
            <a:endParaRPr kumimoji="0" lang="pl-PL" sz="120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 b="1">
              <a:solidFill>
                <a:srgbClr val="242623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242623"/>
                </a:solidFill>
                <a:latin typeface="Arial" charset="0"/>
                <a:cs typeface="Arial" charset="0"/>
              </a:rPr>
              <a:t>porównanie</a:t>
            </a:r>
            <a:endParaRPr kumimoji="0" lang="pl-PL" sz="800">
              <a:solidFill>
                <a:srgbClr val="242623"/>
              </a:solidFill>
              <a:latin typeface="Verdana" pitchFamily="34" charset="0"/>
              <a:ea typeface="Arial Unicode MS" pitchFamily="34" charset="-128"/>
              <a:cs typeface="Arial Unicode MS" pitchFamily="34" charset="-128"/>
            </a:endParaRP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kumimoji="0" lang="pl-PL" sz="8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kosztów i  możliwości</a:t>
            </a:r>
            <a:r>
              <a:rPr kumimoji="0" lang="pl-PL" sz="8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  <a:buClr>
                <a:schemeClr val="accent2"/>
              </a:buClr>
              <a:buSzPct val="80000"/>
            </a:pPr>
            <a:r>
              <a:rPr kumimoji="0" lang="pl-PL" sz="1000" b="1">
                <a:solidFill>
                  <a:srgbClr val="800000"/>
                </a:solidFill>
                <a:latin typeface="Arial" charset="0"/>
              </a:rPr>
              <a:t>ZATRUDNIENIENIE</a:t>
            </a:r>
            <a:r>
              <a:rPr kumimoji="0" lang="pl-PL" sz="1000" b="1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kumimoji="0" lang="pl-PL" sz="1000" b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OSÓB NA WÓZKACH</a:t>
            </a:r>
            <a:r>
              <a:rPr kumimoji="0" lang="pl-PL" sz="10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80026" name="Group 154"/>
          <p:cNvGraphicFramePr>
            <a:graphicFrameLocks noGrp="1"/>
          </p:cNvGraphicFramePr>
          <p:nvPr/>
        </p:nvGraphicFramePr>
        <p:xfrm>
          <a:off x="2743200" y="2362200"/>
          <a:ext cx="6019800" cy="3901440"/>
        </p:xfrm>
        <a:graphic>
          <a:graphicData uri="http://schemas.openxmlformats.org/drawingml/2006/table">
            <a:tbl>
              <a:tblPr/>
              <a:tblGrid>
                <a:gridCol w="2546350"/>
                <a:gridCol w="927100"/>
                <a:gridCol w="2546350"/>
              </a:tblGrid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AUTOBUS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1 000 000 zł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= 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praca dla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0 osoby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 BUS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1 000 000 zł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= 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praca dla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120 osób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6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1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KOSZT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1-o MIEJSCA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pracy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OSOBY NA WÓZKU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       = 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1 000 000 zł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KOSZT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1-o MIEJSCA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pracy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OSOBY NA WÓZKU</a:t>
                      </a:r>
                      <a:r>
                        <a:rPr kumimoji="0" lang="pl-PL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</a:rPr>
                        <a:t>        =    </a:t>
                      </a:r>
                      <a:r>
                        <a:rPr kumimoji="0" lang="pl-P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Verdana" pitchFamily="34" charset="0"/>
                        </a:rPr>
                        <a:t>12 500 zł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l-P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54" name="Picture 2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2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2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2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3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124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3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3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3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3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3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124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3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3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3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3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4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276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4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4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4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4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4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276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4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4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4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4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5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429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5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0" name="Picture 5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1" name="Picture 5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2" name="Picture 5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3" name="Picture 5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429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4" name="Picture 5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5" name="Picture 5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6" name="Picture 5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7" name="Picture 5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8" name="Picture 6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581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9" name="Picture 6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0" name="Picture 6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1" name="Picture 6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2" name="Picture 6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3" name="Picture 6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581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4" name="Picture 6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5" name="Picture 6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6" name="Picture 6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7" name="Picture 6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8" name="Picture 7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733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9" name="Picture 7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0" name="Picture 7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1" name="Picture 7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2" name="Picture 7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3" name="Picture 7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733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4" name="Picture 7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5" name="Picture 7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6" name="Picture 7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7" name="Picture 7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8" name="Picture 8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38862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9" name="Picture 8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0" name="Picture 8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1" name="Picture 8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2" name="Picture 8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3" name="Picture 8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38862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4" name="Picture 8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5" name="Picture 8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6" name="Picture 8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7" name="Picture 8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8" name="Picture 9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9" name="Picture 9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0" name="Picture 9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1" name="Picture 9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2" name="Picture 9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3" name="Picture 9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0386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4" name="Picture 9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5" name="Picture 9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6" name="Picture 9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7" name="Picture 9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8" name="Picture 10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1910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9" name="Picture 10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0" name="Picture 10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1" name="Picture 10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2" name="Picture 10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3" name="Picture 10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1910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4" name="Picture 10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343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5" name="Picture 10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343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6" name="Picture 10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343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7" name="Picture 10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343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8" name="Picture 11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3434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9" name="Picture 11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343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0" name="Picture 11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343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1" name="Picture 11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343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" name="Picture 11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343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3" name="Picture 11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3434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4" name="Picture 11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495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5" name="Picture 11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495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6" name="Picture 11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495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7" name="Picture 11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495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8" name="Picture 12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9" name="Picture 12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495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0" name="Picture 12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495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1" name="Picture 12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495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2" name="Picture 12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495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3" name="Picture 12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495800"/>
            <a:ext cx="12541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4" name="Picture 12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6751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5" name="Picture 12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6751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6" name="Picture 12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6751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7" name="Picture 12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6751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8" name="Picture 13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6751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9" name="Picture 13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6751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0" name="Picture 13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6751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1" name="Picture 13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6751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2" name="Picture 13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6751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3" name="Picture 13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6751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4" name="Picture 13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48275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5" name="Picture 137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8275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6" name="Picture 13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48275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7" name="Picture 139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8275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8" name="Picture 140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827588"/>
            <a:ext cx="125413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9" name="Picture 141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94588" y="48275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0" name="Picture 142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6988" y="48275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1" name="Picture 143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99388" y="48275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2" name="Picture 144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1788" y="48275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3" name="Picture 145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4188" y="4827588"/>
            <a:ext cx="12541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4" name="Picture 146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5867400"/>
            <a:ext cx="179388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5" name="Picture 148" descr="J:\02_kompania_www\s_002_graf_petra_strefadii\dii_zone_graf_logo\zna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038600"/>
            <a:ext cx="125413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6" name="Picture 155" descr="J:\02_kompania_www\s_002_graf_petra_strefadii\dii_zone_graf_logo\znak_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86200" y="3810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7" name="Picture 156" descr="J:\02_kompania_www\s_002_graf_petra_strefadii\dii_zone_graf_logo\znak_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25813" y="5867400"/>
            <a:ext cx="1793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Realizacja i realizatorzy </a:t>
            </a:r>
          </a:p>
        </p:txBody>
      </p:sp>
      <p:pic>
        <p:nvPicPr>
          <p:cNvPr id="11269" name="Picture 37" descr="J:\04_STREFA_DII\0000_Sdii____WE___wnątrz\00090_Sdii___foto\sdii_micro_bus_paweł\HPIM7401_800dp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51054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8" descr="J:\04_STREFA_DII\0000_Sdii____WE___wnątrz\00090_Sdii___foto\sdii_micro_bus_paweł\auto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2743200"/>
            <a:ext cx="20574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39" descr="J:\04_STREFA_DII\0000_Sdii____WE___wnątrz\00090_Sdii___foto\sdii_micro_bus_paweł\HPIM322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90800" y="4248150"/>
            <a:ext cx="2667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40" descr="J:\04_STREFA_DII\0000_Sdii____WE___wnątrz\00090_Sdii___foto\sdii_micro_bus_paweł\HPIM41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1143000"/>
            <a:ext cx="203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41" descr="J:\04_STREFA_DII\0000_Sdii____WE___wnątrz\00090_Sdii___foto\sdii_micro_bus_paweł\aproj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76800" y="1143000"/>
            <a:ext cx="3810000" cy="248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42" descr="J:\04_STREFA_DII\0000_Sdii____WE___wnątrz\00090_Sdii___foto\sdii_micro_bus_paweł\HPIM7393_800dp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2600" y="38100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43" descr="J:\04_STREFA_DII\0000_Sdii____WE___wnątrz\00090_Sdii___foto\sdii_micro_bus_paweł\007_calsterteam332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62800" y="5108575"/>
            <a:ext cx="15240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44" descr="J:\04_STREFA_DII\0000_Sdii____WE___wnątrz\00090_Sdii___foto\sdii_micro_bus_paweł\HPIM7438_800dpi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2800" y="38100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438400" y="838200"/>
            <a:ext cx="65532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800" b="1">
              <a:solidFill>
                <a:srgbClr val="0099CC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endParaRPr lang="pl-PL" sz="800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pl-PL" sz="800">
                <a:solidFill>
                  <a:srgbClr val="000000"/>
                </a:solidFill>
                <a:latin typeface="Arial" charset="0"/>
              </a:rPr>
              <a:t>Projekt samochodu i sieci transportu </a:t>
            </a:r>
            <a:r>
              <a:rPr lang="pl-PL" sz="800" b="1" i="1">
                <a:solidFill>
                  <a:srgbClr val="000000"/>
                </a:solidFill>
                <a:latin typeface="Arial" charset="0"/>
              </a:rPr>
              <a:t>MICRO BUS</a:t>
            </a:r>
            <a:r>
              <a:rPr lang="pl-PL" sz="800">
                <a:solidFill>
                  <a:srgbClr val="000000"/>
                </a:solidFill>
                <a:latin typeface="Arial" charset="0"/>
              </a:rPr>
              <a:t> dla osób niepełnosprawnych ruchowo zdobył</a:t>
            </a:r>
          </a:p>
          <a:p>
            <a:pPr algn="ctr">
              <a:spcBef>
                <a:spcPct val="50000"/>
              </a:spcBef>
            </a:pPr>
            <a:r>
              <a:rPr lang="pl-PL" sz="800" b="1">
                <a:solidFill>
                  <a:srgbClr val="000000"/>
                </a:solidFill>
                <a:latin typeface="Arial" charset="0"/>
              </a:rPr>
              <a:t>SREBRNY MEDAL</a:t>
            </a:r>
            <a:r>
              <a:rPr lang="pl-PL" sz="80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l-PL" sz="800">
                <a:solidFill>
                  <a:srgbClr val="000000"/>
                </a:solidFill>
                <a:latin typeface="Arial" charset="0"/>
              </a:rPr>
              <a:t>na 55 Światowych Targach Wynalazczości, Badań Naukowych i Nowych Technik </a:t>
            </a:r>
          </a:p>
          <a:p>
            <a:pPr algn="ctr">
              <a:spcBef>
                <a:spcPct val="50000"/>
              </a:spcBef>
            </a:pPr>
            <a:r>
              <a:rPr lang="pl-PL" sz="800" b="1">
                <a:solidFill>
                  <a:srgbClr val="000000"/>
                </a:solidFill>
                <a:latin typeface="Arial" charset="0"/>
              </a:rPr>
              <a:t>„ Brussels Eureka 2006 ”</a:t>
            </a:r>
          </a:p>
          <a:p>
            <a:pPr algn="ctr">
              <a:spcBef>
                <a:spcPct val="50000"/>
              </a:spcBef>
            </a:pPr>
            <a:endParaRPr lang="pl-PL" sz="800" b="1">
              <a:solidFill>
                <a:srgbClr val="000000"/>
              </a:solidFill>
              <a:latin typeface="Arial" charset="0"/>
            </a:endParaRPr>
          </a:p>
          <a:p>
            <a:pPr algn="ctr">
              <a:spcBef>
                <a:spcPct val="50000"/>
              </a:spcBef>
            </a:pPr>
            <a:endParaRPr lang="pl-PL" sz="8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Wyróżnienia</a:t>
            </a:r>
          </a:p>
        </p:txBody>
      </p:sp>
      <p:pic>
        <p:nvPicPr>
          <p:cNvPr id="12293" name="Picture 14" descr="J:\02_kompania_www\s_002_graf_petra_strefadii\dii_zone_graf_fot\wiz_ivent\wiz_2006_91002_innova_bruksela\bruksela_0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2546350"/>
            <a:ext cx="1690688" cy="1268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4" name="Picture 15" descr="J:\02_kompania_www\s_002_graf_petra_strefadii\dii_zone_graf_fot\wiz_ivent\wiz_2006_91002_innova_bruksela\bruksela_0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25" y="5181600"/>
            <a:ext cx="804863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5" name="Picture 16" descr="J:\02_kompania_www\s_002_graf_petra_strefadii\dii_zone_graf_fot\wiz_ivent\wiz_2006_91002_innova_bruksela\diploma_130_02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0" y="2438400"/>
            <a:ext cx="32004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17" descr="J:\02_kompania_www\s_002_graf_petra_strefadii\dii_zone_graf_fot\wiz_ivent\wiz_2006_91002_innova_bruksela\eureka_0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86600" y="3994150"/>
            <a:ext cx="1690688" cy="2254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7" name="Picture 18" descr="J:\02_kompania_www\s_002_graf_petra_strefadii\dii_zone_graf_fot\wiz_ivent\wiz_2006_91002_innova_bruksela\eureka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5194300"/>
            <a:ext cx="1409700" cy="1054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8" name="Picture 19" descr="J:\02_kompania_www\s_002_graf_petra_strefadii\dii_zone_graf_fot\wiz_ivent\wiz_2006_91002_innova_bruksela\bruksela_000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71800" y="5197475"/>
            <a:ext cx="1401763" cy="1050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438400" y="990600"/>
            <a:ext cx="65532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kumimoji="0" lang="pl-PL" sz="1200" b="1">
              <a:solidFill>
                <a:srgbClr val="0099CC"/>
              </a:solidFill>
              <a:latin typeface="Arial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6200" y="1143000"/>
            <a:ext cx="2209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80000"/>
            </a:pPr>
            <a:endParaRPr kumimoji="0" lang="pl-PL" sz="1400" b="1">
              <a:latin typeface="Arial" charset="0"/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2362200" cy="5105400"/>
          </a:xfrm>
          <a:noFill/>
        </p:spPr>
        <p:txBody>
          <a:bodyPr/>
          <a:lstStyle/>
          <a:p>
            <a:pPr eaLnBrk="1" hangingPunct="1">
              <a:buClr>
                <a:schemeClr val="tx2"/>
              </a:buClr>
              <a:buFontTx/>
              <a:buNone/>
            </a:pPr>
            <a:r>
              <a:rPr lang="pl-PL" sz="1200" smtClean="0"/>
              <a:t>  - W mediach</a:t>
            </a:r>
          </a:p>
        </p:txBody>
      </p:sp>
      <p:pic>
        <p:nvPicPr>
          <p:cNvPr id="13317" name="Picture 14" descr="J:\04_STREFA_DII\0000_Sdii____WE___wnątrz\00090_Sdii___foto\sdii_micro_bus_paweł\t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11430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5" descr="J:\02_kompania_www\s_002_graf_petra_strefadii\dii_zone_graf_fot\wiz_media\wiz_tvp_00\wiz_tvp_01_ekpress_01\08_zoneteam342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5200" y="1143000"/>
            <a:ext cx="1587500" cy="1189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19" name="Picture 16" descr="J:\02_kompania_www\s_002_graf_petra_strefadii\dii_zone_graf_fot\wiz_media\wiz_tvp_00\wiz_tvp_01_ekpress_01\06_zoneteam338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15200" y="2468563"/>
            <a:ext cx="15875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7" descr="J:\02_kompania_www\s_002_graf_petra_strefadii\dii_zone_graf_fot\wiz_media\wiz_tvp_00\wiz_tvp_01_ekpress_02\tvp_02_ekpress_4444_01_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62400" y="5029200"/>
            <a:ext cx="154940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8" descr="J:\02_kompania_www\s_002_graf_petra_strefadii\dii_zone_graf_fot\wiz_media\wiz_tvn_00\wiz_tvn_dd\micro_look_19_4086_b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15200" y="3763963"/>
            <a:ext cx="1582738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9" descr="J:\02_kompania_www\s_002_graf_petra_strefadii\dii_zone_graf_fot\wiz_media\wiz_tvn_00\wiz_tvn_fakty_01\tvn_fakty_07_4114_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15200" y="5029200"/>
            <a:ext cx="1576388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20" descr="J:\02_kompania_www\s_002_graf_petra_strefadii\dii_zone_graf_fot\wiz_media\wiz_radio_rdc\wiz_radio_rdc_2007_12\micro_look_radio_rdc_03_4057_b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38800" y="5029200"/>
            <a:ext cx="1579563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21" descr="J:\02_kompania_www\s_002_graf_petra_strefadii\dii_zone_graf_fot\wiz_media\wiz_tvs_2008_05_maja\tv_silesia_06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638800" y="3768725"/>
            <a:ext cx="1587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Picture 22" descr="J:\02_kompania_www\a_000_graf_kompania\graf_kompania_world_logo\w_logo_media\lg_press_twoje_tych_2008_04_0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24400" y="3760788"/>
            <a:ext cx="792163" cy="11922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26" name="Picture 23" descr="J:\02_kompania_www\a_000_graf_kompania\graf_kompania_world_logo\w_logo_media\lg_science_voice_2007_09_0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33800" y="3767138"/>
            <a:ext cx="857250" cy="1185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27" name="Picture 24" descr="J:\02_kompania_www\a_000_graf_kompania\graf_kompania_world_logo\w_logo_media\lg_science_voice_2008_06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743200" y="3765550"/>
            <a:ext cx="860425" cy="1187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28" name="Picture 25" descr="J:\02_kompania_www\a_000_graf_kompania\graf_kompania_world_logo\w_logo_media\lg_warsaw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743200" y="5195888"/>
            <a:ext cx="838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26" descr="J:\02_kompania_www\a_000_graf_kompania\graf_kompania_world_logo\w_logo_media\lg_radio_kat_01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172200" y="3048000"/>
            <a:ext cx="107632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Picture 27" descr="J:\02_kompania_www\a_000_graf_kompania\graf_kompania_world_logo\w_logo_media\lg_press_wiz_0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743200" y="5927725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zegląd projektu">
  <a:themeElements>
    <a:clrScheme name="">
      <a:dk1>
        <a:srgbClr val="003366"/>
      </a:dk1>
      <a:lt1>
        <a:srgbClr val="FFFFFF"/>
      </a:lt1>
      <a:dk2>
        <a:srgbClr val="0000CC"/>
      </a:dk2>
      <a:lt2>
        <a:srgbClr val="FFFFCC"/>
      </a:lt2>
      <a:accent1>
        <a:srgbClr val="FFFFCC"/>
      </a:accent1>
      <a:accent2>
        <a:srgbClr val="CCECFF"/>
      </a:accent2>
      <a:accent3>
        <a:srgbClr val="FFFFFF"/>
      </a:accent3>
      <a:accent4>
        <a:srgbClr val="002A56"/>
      </a:accent4>
      <a:accent5>
        <a:srgbClr val="FFFFE2"/>
      </a:accent5>
      <a:accent6>
        <a:srgbClr val="B9D6E7"/>
      </a:accent6>
      <a:hlink>
        <a:srgbClr val="FFFF00"/>
      </a:hlink>
      <a:folHlink>
        <a:srgbClr val="FFCC66"/>
      </a:folHlink>
    </a:clrScheme>
    <a:fontScheme name="Przegląd projektu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zegląd projektu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zegląd projektu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zegląd projektu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Office\Templates\1045\Przegląd projektu.pot</Template>
  <TotalTime>2163</TotalTime>
  <Words>321</Words>
  <Application>Microsoft PowerPoint 7.0</Application>
  <PresentationFormat>Pokaz na ekranie (4:3)</PresentationFormat>
  <Paragraphs>203</Paragraphs>
  <Slides>11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Times New Roman</vt:lpstr>
      <vt:lpstr>Arial</vt:lpstr>
      <vt:lpstr>Wingdings</vt:lpstr>
      <vt:lpstr>Arial Unicode MS</vt:lpstr>
      <vt:lpstr>Verdana</vt:lpstr>
      <vt:lpstr>Przegląd projektu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Przegląd projektu</dc:title>
  <dc:creator>Jarek Kałuski</dc:creator>
  <cp:lastModifiedBy>Edysia</cp:lastModifiedBy>
  <cp:revision>221</cp:revision>
  <cp:lastPrinted>1601-01-01T00:00:00Z</cp:lastPrinted>
  <dcterms:created xsi:type="dcterms:W3CDTF">2007-02-07T07:55:52Z</dcterms:created>
  <dcterms:modified xsi:type="dcterms:W3CDTF">2008-11-25T05:36:06Z</dcterms:modified>
</cp:coreProperties>
</file>